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57" r:id="rId2"/>
    <p:sldId id="375" r:id="rId3"/>
    <p:sldId id="358" r:id="rId4"/>
    <p:sldId id="359" r:id="rId5"/>
    <p:sldId id="361" r:id="rId6"/>
    <p:sldId id="362" r:id="rId7"/>
    <p:sldId id="402" r:id="rId8"/>
    <p:sldId id="418" r:id="rId9"/>
    <p:sldId id="403" r:id="rId10"/>
    <p:sldId id="404" r:id="rId11"/>
    <p:sldId id="405" r:id="rId12"/>
    <p:sldId id="408" r:id="rId13"/>
    <p:sldId id="406" r:id="rId14"/>
    <p:sldId id="407" r:id="rId15"/>
    <p:sldId id="409" r:id="rId16"/>
    <p:sldId id="410" r:id="rId17"/>
    <p:sldId id="411" r:id="rId18"/>
    <p:sldId id="412" r:id="rId19"/>
    <p:sldId id="414" r:id="rId20"/>
    <p:sldId id="413" r:id="rId21"/>
    <p:sldId id="415" r:id="rId22"/>
    <p:sldId id="416" r:id="rId23"/>
    <p:sldId id="417" r:id="rId24"/>
    <p:sldId id="368" r:id="rId25"/>
    <p:sldId id="370" r:id="rId26"/>
    <p:sldId id="371" r:id="rId27"/>
    <p:sldId id="373" r:id="rId28"/>
    <p:sldId id="372" r:id="rId29"/>
    <p:sldId id="369" r:id="rId30"/>
    <p:sldId id="379" r:id="rId31"/>
    <p:sldId id="382" r:id="rId32"/>
    <p:sldId id="380" r:id="rId33"/>
    <p:sldId id="383" r:id="rId34"/>
    <p:sldId id="37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5" autoAdjust="0"/>
    <p:restoredTop sz="94660"/>
  </p:normalViewPr>
  <p:slideViewPr>
    <p:cSldViewPr snapToGrid="0">
      <p:cViewPr varScale="1">
        <p:scale>
          <a:sx n="43" d="100"/>
          <a:sy n="43" d="100"/>
        </p:scale>
        <p:origin x="5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7CFA-4C14-496F-9D02-42721569E2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67E95-4373-4DD9-A0D3-F352BF649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11BF4F-20C9-43BD-BFCE-3395D3A5A615}"/>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12802344-7B37-4261-923B-248FDF02D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A394-EC5A-4F98-A441-AF3DDD11B5ED}"/>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130067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D338-EA48-416C-BEB2-57493141E5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AE8A95-0F5D-4574-96A7-C1BEBE0AF9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CC6B0-82C9-465D-A4DD-85A40D632424}"/>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F8AB6277-A134-4DA0-B5AD-C5B063FA7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847E0-61B7-44B6-8B56-DAB84CA81A95}"/>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4244358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A8260C-CEFC-4AD7-ADDD-CCB204E2D5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5098FD-3692-4194-9AB8-C4A8B35437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710D83-8E99-46EC-8DD4-914EF1532B08}"/>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1F11FDC7-1F31-4DC8-8506-7D8B98E3C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D06B1-03AF-439F-B662-045C971E999E}"/>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2750686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52E9-5068-4233-8733-1F264C0DA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2090FA-BCEF-4F06-AFB1-098623B793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F4AC6-A8AC-4439-B285-BA94597F08E8}"/>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6CC2B32B-D5F9-4025-9657-6182A7ECA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2FB7F-12F2-4ECA-8D33-F0F977B1D872}"/>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3494749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03E4-4AFE-4051-A63D-8B010472A7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B38330-AAE1-4360-BAC5-BF22D24916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9588B-A45B-4847-A840-208646357335}"/>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DF2DB2E3-643F-44F2-8D39-78733FB824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FC24C-70FA-4147-B1AD-503D70006C82}"/>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164500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3380-3847-4F6D-BFF7-DD5B0D97C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624A9-19EE-42EA-9CD3-8A9BCE01B9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347F4A-C2C4-431F-BCA9-3290A44A6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8A0534-65DC-421D-AB5F-7047B6BE653D}"/>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6" name="Footer Placeholder 5">
            <a:extLst>
              <a:ext uri="{FF2B5EF4-FFF2-40B4-BE49-F238E27FC236}">
                <a16:creationId xmlns:a16="http://schemas.microsoft.com/office/drawing/2014/main" id="{18A1BF14-77E5-4EC1-B752-4C9BABA79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1FE15-E096-4003-A07A-F7989D014DC9}"/>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304668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94E7-3EB8-4AA9-B1D0-17D6EC0E65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DDC6C5-B466-4BB8-BBD8-CE2555E050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521F56-CD71-41D7-8DFE-A64E021A71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BDBBC0-F756-43F4-B1C7-3056C97E7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94C157-5E0F-462C-9842-055969EE2E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AE06BE-5C90-438C-BE81-03A79E830622}"/>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8" name="Footer Placeholder 7">
            <a:extLst>
              <a:ext uri="{FF2B5EF4-FFF2-40B4-BE49-F238E27FC236}">
                <a16:creationId xmlns:a16="http://schemas.microsoft.com/office/drawing/2014/main" id="{44A6166C-4033-45A8-9499-2EC87666D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74DA7D-A203-4F15-9159-423CCB419BF3}"/>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3200314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DC21-3813-4A3F-958D-6CCA4A8696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69073B-A228-4B9E-B53A-11BBD258D5A3}"/>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4" name="Footer Placeholder 3">
            <a:extLst>
              <a:ext uri="{FF2B5EF4-FFF2-40B4-BE49-F238E27FC236}">
                <a16:creationId xmlns:a16="http://schemas.microsoft.com/office/drawing/2014/main" id="{52A4F987-8BDB-4A14-8267-7F41D77F1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837539-3006-4ADC-9681-324F1714F1C2}"/>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397791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A0AAE-83D8-4A79-8C44-A1440D8423FC}"/>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3" name="Footer Placeholder 2">
            <a:extLst>
              <a:ext uri="{FF2B5EF4-FFF2-40B4-BE49-F238E27FC236}">
                <a16:creationId xmlns:a16="http://schemas.microsoft.com/office/drawing/2014/main" id="{9AEFC433-EFC0-4D06-AFF7-C2DE3ABE9E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7EB4C-177F-43E6-AB6C-F293776CD8E0}"/>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68178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5DC2-BEAF-4EB7-8012-091249A67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F52088-B39D-4684-8950-8CDC4190E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D6DD9-18E0-4859-B863-E754533C9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D7D01-08D8-400E-BE78-CA48B0B8E2BB}"/>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6" name="Footer Placeholder 5">
            <a:extLst>
              <a:ext uri="{FF2B5EF4-FFF2-40B4-BE49-F238E27FC236}">
                <a16:creationId xmlns:a16="http://schemas.microsoft.com/office/drawing/2014/main" id="{C236DD3D-7730-4B6F-944A-1E55B4C39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18F70-F5C2-45DB-AF2F-75E8F94B66D7}"/>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826037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8C15-6B45-4C07-A74C-946A86F51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18FE39-9CBB-4763-A8FF-39ED6B6E2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51851D-C7F3-4AB8-82B9-717784A43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06305-30F3-4DC9-962F-860D5A2AE3AA}"/>
              </a:ext>
            </a:extLst>
          </p:cNvPr>
          <p:cNvSpPr>
            <a:spLocks noGrp="1"/>
          </p:cNvSpPr>
          <p:nvPr>
            <p:ph type="dt" sz="half" idx="10"/>
          </p:nvPr>
        </p:nvSpPr>
        <p:spPr/>
        <p:txBody>
          <a:bodyPr/>
          <a:lstStyle/>
          <a:p>
            <a:fld id="{E15DEE24-E845-4346-A88B-7B58DDF05242}" type="datetimeFigureOut">
              <a:rPr lang="en-US" smtClean="0"/>
              <a:t>10/8/2020</a:t>
            </a:fld>
            <a:endParaRPr lang="en-US"/>
          </a:p>
        </p:txBody>
      </p:sp>
      <p:sp>
        <p:nvSpPr>
          <p:cNvPr id="6" name="Footer Placeholder 5">
            <a:extLst>
              <a:ext uri="{FF2B5EF4-FFF2-40B4-BE49-F238E27FC236}">
                <a16:creationId xmlns:a16="http://schemas.microsoft.com/office/drawing/2014/main" id="{73D9E2B4-24AC-42E2-A925-7433FC4C1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A5C3F-AD56-42CB-A3D4-012846EBE4F7}"/>
              </a:ext>
            </a:extLst>
          </p:cNvPr>
          <p:cNvSpPr>
            <a:spLocks noGrp="1"/>
          </p:cNvSpPr>
          <p:nvPr>
            <p:ph type="sldNum" sz="quarter" idx="12"/>
          </p:nvPr>
        </p:nvSpPr>
        <p:spPr/>
        <p:txBody>
          <a:bodyPr/>
          <a:lstStyle/>
          <a:p>
            <a:fld id="{34AE71AA-DE55-4E5E-BCB8-7024E2FEA559}" type="slidenum">
              <a:rPr lang="en-US" smtClean="0"/>
              <a:t>‹#›</a:t>
            </a:fld>
            <a:endParaRPr lang="en-US"/>
          </a:p>
        </p:txBody>
      </p:sp>
    </p:spTree>
    <p:extLst>
      <p:ext uri="{BB962C8B-B14F-4D97-AF65-F5344CB8AC3E}">
        <p14:creationId xmlns:p14="http://schemas.microsoft.com/office/powerpoint/2010/main" val="1045932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FD70A-F6E6-457D-9CDB-E349E90F51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A360A-3952-46B0-B9F9-1D14550FE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ADE76-F422-47A4-B30A-AB428ABE2A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DEE24-E845-4346-A88B-7B58DDF05242}" type="datetimeFigureOut">
              <a:rPr lang="en-US" smtClean="0"/>
              <a:t>10/8/2020</a:t>
            </a:fld>
            <a:endParaRPr lang="en-US"/>
          </a:p>
        </p:txBody>
      </p:sp>
      <p:sp>
        <p:nvSpPr>
          <p:cNvPr id="5" name="Footer Placeholder 4">
            <a:extLst>
              <a:ext uri="{FF2B5EF4-FFF2-40B4-BE49-F238E27FC236}">
                <a16:creationId xmlns:a16="http://schemas.microsoft.com/office/drawing/2014/main" id="{05B33E3B-7F9B-4D0A-B2F7-3CB6ABEE2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19A6D-7B72-412F-9B07-BA36302E1C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AE71AA-DE55-4E5E-BCB8-7024E2FEA559}" type="slidenum">
              <a:rPr lang="en-US" smtClean="0"/>
              <a:t>‹#›</a:t>
            </a:fld>
            <a:endParaRPr lang="en-US"/>
          </a:p>
        </p:txBody>
      </p:sp>
    </p:spTree>
    <p:extLst>
      <p:ext uri="{BB962C8B-B14F-4D97-AF65-F5344CB8AC3E}">
        <p14:creationId xmlns:p14="http://schemas.microsoft.com/office/powerpoint/2010/main" val="2480162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100" y="3003932"/>
            <a:ext cx="11353800" cy="584775"/>
          </a:xfrm>
          <a:prstGeom prst="rect">
            <a:avLst/>
          </a:prstGeom>
          <a:noFill/>
        </p:spPr>
        <p:txBody>
          <a:bodyPr wrap="square" rtlCol="0">
            <a:spAutoFit/>
          </a:bodyPr>
          <a:lstStyle/>
          <a:p>
            <a:pPr algn="ctr"/>
            <a:r>
              <a:rPr lang="en-US" sz="3200" b="1" dirty="0"/>
              <a:t>AI Testing – Case Study and Experience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222282" cy="229715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745" y="0"/>
            <a:ext cx="3732255" cy="22971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2282" y="-1"/>
            <a:ext cx="4022399" cy="2297151"/>
          </a:xfrm>
          <a:prstGeom prst="rect">
            <a:avLst/>
          </a:prstGeom>
        </p:spPr>
      </p:pic>
      <p:sp>
        <p:nvSpPr>
          <p:cNvPr id="14" name="TextBox 13"/>
          <p:cNvSpPr txBox="1"/>
          <p:nvPr/>
        </p:nvSpPr>
        <p:spPr>
          <a:xfrm>
            <a:off x="1261478" y="4172379"/>
            <a:ext cx="9944003" cy="1569660"/>
          </a:xfrm>
          <a:prstGeom prst="rect">
            <a:avLst/>
          </a:prstGeom>
          <a:noFill/>
        </p:spPr>
        <p:txBody>
          <a:bodyPr wrap="square" rtlCol="0">
            <a:spAutoFit/>
          </a:bodyPr>
          <a:lstStyle/>
          <a:p>
            <a:pPr algn="ctr"/>
            <a:r>
              <a:rPr lang="en-US" sz="2400" b="1" dirty="0"/>
              <a:t>Presented by: Jerry Gao, Professor, and Director</a:t>
            </a:r>
          </a:p>
          <a:p>
            <a:pPr algn="ctr"/>
            <a:endParaRPr lang="en-US" sz="2400" b="1" dirty="0"/>
          </a:p>
          <a:p>
            <a:pPr algn="ctr"/>
            <a:r>
              <a:rPr lang="en-US" sz="2400" b="1" dirty="0"/>
              <a:t>San Jose State University – Excellence Research Center on </a:t>
            </a:r>
          </a:p>
          <a:p>
            <a:pPr algn="ctr"/>
            <a:r>
              <a:rPr lang="en-US" sz="2400" b="1" dirty="0"/>
              <a:t>Smart Technology, Computing, and Complex Systems</a:t>
            </a:r>
          </a:p>
        </p:txBody>
      </p:sp>
    </p:spTree>
    <p:extLst>
      <p:ext uri="{BB962C8B-B14F-4D97-AF65-F5344CB8AC3E}">
        <p14:creationId xmlns:p14="http://schemas.microsoft.com/office/powerpoint/2010/main" val="295469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CFA1BB-10E9-49F5-A970-8D9C8534EBA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5298" y="1017142"/>
            <a:ext cx="8929956" cy="5642544"/>
          </a:xfrm>
          <a:prstGeom prst="rect">
            <a:avLst/>
          </a:prstGeom>
          <a:noFill/>
          <a:ln>
            <a:noFill/>
          </a:ln>
        </p:spPr>
      </p:pic>
      <p:sp>
        <p:nvSpPr>
          <p:cNvPr id="4" name="TextBox 3">
            <a:extLst>
              <a:ext uri="{FF2B5EF4-FFF2-40B4-BE49-F238E27FC236}">
                <a16:creationId xmlns:a16="http://schemas.microsoft.com/office/drawing/2014/main" id="{33C1E76C-667D-45BB-A7D4-6CA0D68DD0B8}"/>
              </a:ext>
            </a:extLst>
          </p:cNvPr>
          <p:cNvSpPr txBox="1"/>
          <p:nvPr/>
        </p:nvSpPr>
        <p:spPr>
          <a:xfrm>
            <a:off x="3741002" y="198314"/>
            <a:ext cx="5229546" cy="523220"/>
          </a:xfrm>
          <a:prstGeom prst="rect">
            <a:avLst/>
          </a:prstGeom>
          <a:noFill/>
        </p:spPr>
        <p:txBody>
          <a:bodyPr wrap="square">
            <a:spAutoFit/>
          </a:bodyPr>
          <a:lstStyle/>
          <a:p>
            <a:r>
              <a:rPr lang="en-US" sz="2800" b="1" kern="100" dirty="0">
                <a:latin typeface="Times New Roman" panose="02020603050405020304" pitchFamily="18" charset="0"/>
                <a:ea typeface="宋体" panose="02010600030101010101" pitchFamily="2" charset="-122"/>
              </a:rPr>
              <a:t>3D Money Reader - </a:t>
            </a:r>
            <a:r>
              <a:rPr lang="en-US" sz="2800" b="1" kern="100" dirty="0">
                <a:effectLst/>
                <a:latin typeface="Times New Roman" panose="02020603050405020304" pitchFamily="18" charset="0"/>
                <a:ea typeface="宋体" panose="02010600030101010101" pitchFamily="2" charset="-122"/>
              </a:rPr>
              <a:t>Context </a:t>
            </a:r>
            <a:r>
              <a:rPr lang="en-US" sz="2800" b="1" kern="100" dirty="0">
                <a:latin typeface="Times New Roman" panose="02020603050405020304" pitchFamily="18" charset="0"/>
                <a:ea typeface="宋体" panose="02010600030101010101" pitchFamily="2" charset="-122"/>
              </a:rPr>
              <a:t>T</a:t>
            </a:r>
            <a:r>
              <a:rPr lang="en-US" sz="2800" b="1" kern="100" dirty="0">
                <a:effectLst/>
                <a:latin typeface="Times New Roman" panose="02020603050405020304" pitchFamily="18" charset="0"/>
                <a:ea typeface="宋体" panose="02010600030101010101" pitchFamily="2" charset="-122"/>
              </a:rPr>
              <a:t>ree</a:t>
            </a:r>
            <a:endParaRPr lang="en-US" sz="2800" dirty="0"/>
          </a:p>
        </p:txBody>
      </p:sp>
    </p:spTree>
    <p:extLst>
      <p:ext uri="{BB962C8B-B14F-4D97-AF65-F5344CB8AC3E}">
        <p14:creationId xmlns:p14="http://schemas.microsoft.com/office/powerpoint/2010/main" val="1802109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DB1D8-8EB9-4731-8FEE-EED3B063415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935" y="578223"/>
            <a:ext cx="9238129" cy="6172200"/>
          </a:xfrm>
          <a:prstGeom prst="rect">
            <a:avLst/>
          </a:prstGeom>
          <a:noFill/>
          <a:ln>
            <a:noFill/>
          </a:ln>
        </p:spPr>
      </p:pic>
      <p:sp>
        <p:nvSpPr>
          <p:cNvPr id="6" name="TextBox 5">
            <a:extLst>
              <a:ext uri="{FF2B5EF4-FFF2-40B4-BE49-F238E27FC236}">
                <a16:creationId xmlns:a16="http://schemas.microsoft.com/office/drawing/2014/main" id="{62FBE8DA-EA84-4B97-B2F9-11174C90627A}"/>
              </a:ext>
            </a:extLst>
          </p:cNvPr>
          <p:cNvSpPr txBox="1"/>
          <p:nvPr/>
        </p:nvSpPr>
        <p:spPr>
          <a:xfrm>
            <a:off x="2218765" y="201706"/>
            <a:ext cx="8901953" cy="523220"/>
          </a:xfrm>
          <a:prstGeom prst="rect">
            <a:avLst/>
          </a:prstGeom>
          <a:noFill/>
        </p:spPr>
        <p:txBody>
          <a:bodyPr wrap="square">
            <a:spAutoFit/>
          </a:bodyPr>
          <a:lstStyle/>
          <a:p>
            <a:r>
              <a:rPr lang="en-US" sz="2800" b="1" kern="100" dirty="0">
                <a:latin typeface="Times New Roman" panose="02020603050405020304" pitchFamily="18" charset="0"/>
                <a:ea typeface="宋体" panose="02010600030101010101" pitchFamily="2" charset="-122"/>
              </a:rPr>
              <a:t>3D Money Reader – </a:t>
            </a:r>
            <a:r>
              <a:rPr lang="en-US" sz="2800" b="1" kern="100" dirty="0">
                <a:effectLst/>
                <a:latin typeface="Times New Roman" panose="02020603050405020304" pitchFamily="18" charset="0"/>
                <a:ea typeface="宋体" panose="02010600030101010101" pitchFamily="2" charset="-122"/>
              </a:rPr>
              <a:t>Input </a:t>
            </a:r>
            <a:r>
              <a:rPr lang="en-US" sz="2800" b="1" kern="100" dirty="0">
                <a:latin typeface="Times New Roman" panose="02020603050405020304" pitchFamily="18" charset="0"/>
                <a:ea typeface="宋体" panose="02010600030101010101" pitchFamily="2" charset="-122"/>
              </a:rPr>
              <a:t>T</a:t>
            </a:r>
            <a:r>
              <a:rPr lang="en-US" sz="2800" b="1" kern="100" dirty="0">
                <a:effectLst/>
                <a:latin typeface="Times New Roman" panose="02020603050405020304" pitchFamily="18" charset="0"/>
                <a:ea typeface="宋体" panose="02010600030101010101" pitchFamily="2" charset="-122"/>
              </a:rPr>
              <a:t>ree (Bill State Classification)</a:t>
            </a:r>
            <a:endParaRPr lang="en-US" sz="2800" dirty="0"/>
          </a:p>
        </p:txBody>
      </p:sp>
    </p:spTree>
    <p:extLst>
      <p:ext uri="{BB962C8B-B14F-4D97-AF65-F5344CB8AC3E}">
        <p14:creationId xmlns:p14="http://schemas.microsoft.com/office/powerpoint/2010/main" val="203634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CA224-1617-4463-B8D0-9A9C5238D0CD}"/>
              </a:ext>
            </a:extLst>
          </p:cNvPr>
          <p:cNvPicPr/>
          <p:nvPr/>
        </p:nvPicPr>
        <p:blipFill>
          <a:blip r:embed="rId2"/>
          <a:stretch>
            <a:fillRect/>
          </a:stretch>
        </p:blipFill>
        <p:spPr>
          <a:xfrm>
            <a:off x="914400" y="1171073"/>
            <a:ext cx="10331116" cy="5406189"/>
          </a:xfrm>
          <a:prstGeom prst="rect">
            <a:avLst/>
          </a:prstGeom>
        </p:spPr>
      </p:pic>
      <p:sp>
        <p:nvSpPr>
          <p:cNvPr id="4" name="TextBox 3">
            <a:extLst>
              <a:ext uri="{FF2B5EF4-FFF2-40B4-BE49-F238E27FC236}">
                <a16:creationId xmlns:a16="http://schemas.microsoft.com/office/drawing/2014/main" id="{F4EB16A2-F1C7-403E-9EB4-531A57CDE0FC}"/>
              </a:ext>
            </a:extLst>
          </p:cNvPr>
          <p:cNvSpPr txBox="1"/>
          <p:nvPr/>
        </p:nvSpPr>
        <p:spPr>
          <a:xfrm>
            <a:off x="3320717" y="280738"/>
            <a:ext cx="5951620" cy="523220"/>
          </a:xfrm>
          <a:prstGeom prst="rect">
            <a:avLst/>
          </a:prstGeom>
          <a:noFill/>
        </p:spPr>
        <p:txBody>
          <a:bodyPr wrap="square">
            <a:spAutoFit/>
          </a:bodyPr>
          <a:lstStyle/>
          <a:p>
            <a:r>
              <a:rPr lang="en-US" sz="2800" b="1" kern="100" dirty="0">
                <a:effectLst/>
                <a:latin typeface="Times New Roman" panose="02020603050405020304" pitchFamily="18" charset="0"/>
                <a:ea typeface="宋体" panose="02010600030101010101" pitchFamily="2" charset="-122"/>
              </a:rPr>
              <a:t>Money Reader - AI </a:t>
            </a:r>
            <a:r>
              <a:rPr lang="en-US" sz="2800" b="1" kern="100" dirty="0">
                <a:latin typeface="Times New Roman" panose="02020603050405020304" pitchFamily="18" charset="0"/>
                <a:ea typeface="宋体" panose="02010600030101010101" pitchFamily="2" charset="-122"/>
              </a:rPr>
              <a:t>F</a:t>
            </a:r>
            <a:r>
              <a:rPr lang="en-US" sz="2800" b="1" kern="100" dirty="0">
                <a:effectLst/>
                <a:latin typeface="Times New Roman" panose="02020603050405020304" pitchFamily="18" charset="0"/>
                <a:ea typeface="宋体" panose="02010600030101010101" pitchFamily="2" charset="-122"/>
              </a:rPr>
              <a:t>unction Events</a:t>
            </a:r>
            <a:endParaRPr lang="en-US" sz="2800" dirty="0"/>
          </a:p>
        </p:txBody>
      </p:sp>
    </p:spTree>
    <p:extLst>
      <p:ext uri="{BB962C8B-B14F-4D97-AF65-F5344CB8AC3E}">
        <p14:creationId xmlns:p14="http://schemas.microsoft.com/office/powerpoint/2010/main" val="199051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4040E2-69CE-4EA8-BF35-E430A3D81ACD}"/>
              </a:ext>
            </a:extLst>
          </p:cNvPr>
          <p:cNvPicPr/>
          <p:nvPr/>
        </p:nvPicPr>
        <p:blipFill>
          <a:blip r:embed="rId2"/>
          <a:stretch>
            <a:fillRect/>
          </a:stretch>
        </p:blipFill>
        <p:spPr>
          <a:xfrm>
            <a:off x="1477108" y="864350"/>
            <a:ext cx="10058400" cy="5667181"/>
          </a:xfrm>
          <a:prstGeom prst="rect">
            <a:avLst/>
          </a:prstGeom>
        </p:spPr>
      </p:pic>
      <p:sp>
        <p:nvSpPr>
          <p:cNvPr id="5" name="TextBox 4">
            <a:extLst>
              <a:ext uri="{FF2B5EF4-FFF2-40B4-BE49-F238E27FC236}">
                <a16:creationId xmlns:a16="http://schemas.microsoft.com/office/drawing/2014/main" id="{B05D5587-50EC-4A10-A7D2-248C398A325D}"/>
              </a:ext>
            </a:extLst>
          </p:cNvPr>
          <p:cNvSpPr txBox="1"/>
          <p:nvPr/>
        </p:nvSpPr>
        <p:spPr>
          <a:xfrm>
            <a:off x="2487707" y="170056"/>
            <a:ext cx="8053538" cy="523220"/>
          </a:xfrm>
          <a:prstGeom prst="rect">
            <a:avLst/>
          </a:prstGeom>
          <a:noFill/>
        </p:spPr>
        <p:txBody>
          <a:bodyPr wrap="square">
            <a:spAutoFit/>
          </a:bodyPr>
          <a:lstStyle/>
          <a:p>
            <a:r>
              <a:rPr lang="en-US" sz="2800" b="1" kern="100" dirty="0">
                <a:latin typeface="Times New Roman" panose="02020603050405020304" pitchFamily="18" charset="0"/>
                <a:ea typeface="宋体" panose="02010600030101010101" pitchFamily="2" charset="-122"/>
              </a:rPr>
              <a:t>3D Money Reader – </a:t>
            </a:r>
            <a:r>
              <a:rPr lang="en-US" sz="2800" b="1" kern="100" dirty="0">
                <a:effectLst/>
                <a:latin typeface="Times New Roman" panose="02020603050405020304" pitchFamily="18" charset="0"/>
                <a:ea typeface="宋体" panose="02010600030101010101" pitchFamily="2" charset="-122"/>
              </a:rPr>
              <a:t>Input </a:t>
            </a:r>
            <a:r>
              <a:rPr lang="en-US" sz="2800" b="1" kern="100" dirty="0">
                <a:latin typeface="Times New Roman" panose="02020603050405020304" pitchFamily="18" charset="0"/>
                <a:ea typeface="宋体" panose="02010600030101010101" pitchFamily="2" charset="-122"/>
              </a:rPr>
              <a:t>T</a:t>
            </a:r>
            <a:r>
              <a:rPr lang="en-US" sz="2800" b="1" kern="100" dirty="0">
                <a:effectLst/>
                <a:latin typeface="Times New Roman" panose="02020603050405020304" pitchFamily="18" charset="0"/>
                <a:ea typeface="宋体" panose="02010600030101010101" pitchFamily="2" charset="-122"/>
              </a:rPr>
              <a:t>ree (Bill Classification)</a:t>
            </a:r>
            <a:endParaRPr lang="en-US" sz="2800" dirty="0"/>
          </a:p>
        </p:txBody>
      </p:sp>
    </p:spTree>
    <p:extLst>
      <p:ext uri="{BB962C8B-B14F-4D97-AF65-F5344CB8AC3E}">
        <p14:creationId xmlns:p14="http://schemas.microsoft.com/office/powerpoint/2010/main" val="19631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388EF-8B40-4A9F-94CC-33FEF0807E0C}"/>
              </a:ext>
            </a:extLst>
          </p:cNvPr>
          <p:cNvPicPr/>
          <p:nvPr/>
        </p:nvPicPr>
        <p:blipFill>
          <a:blip r:embed="rId2"/>
          <a:stretch>
            <a:fillRect/>
          </a:stretch>
        </p:blipFill>
        <p:spPr>
          <a:xfrm>
            <a:off x="1892969" y="1046747"/>
            <a:ext cx="8887326" cy="5690937"/>
          </a:xfrm>
          <a:prstGeom prst="rect">
            <a:avLst/>
          </a:prstGeom>
        </p:spPr>
      </p:pic>
      <p:sp>
        <p:nvSpPr>
          <p:cNvPr id="4" name="TextBox 3">
            <a:extLst>
              <a:ext uri="{FF2B5EF4-FFF2-40B4-BE49-F238E27FC236}">
                <a16:creationId xmlns:a16="http://schemas.microsoft.com/office/drawing/2014/main" id="{AF0B9668-83B0-4FF3-BBFC-0942EAAEBE73}"/>
              </a:ext>
            </a:extLst>
          </p:cNvPr>
          <p:cNvSpPr txBox="1"/>
          <p:nvPr/>
        </p:nvSpPr>
        <p:spPr>
          <a:xfrm>
            <a:off x="4380675" y="282351"/>
            <a:ext cx="5340840" cy="523220"/>
          </a:xfrm>
          <a:prstGeom prst="rect">
            <a:avLst/>
          </a:prstGeom>
          <a:noFill/>
        </p:spPr>
        <p:txBody>
          <a:bodyPr wrap="square">
            <a:spAutoFit/>
          </a:bodyPr>
          <a:lstStyle/>
          <a:p>
            <a:r>
              <a:rPr lang="en-US" sz="2800" b="1" kern="100" dirty="0">
                <a:latin typeface="Times New Roman" panose="02020603050405020304" pitchFamily="18" charset="0"/>
                <a:ea typeface="宋体" panose="02010600030101010101" pitchFamily="2" charset="-122"/>
              </a:rPr>
              <a:t>3D Money Reader – </a:t>
            </a:r>
            <a:r>
              <a:rPr lang="en-US" sz="2800" b="1" kern="100" dirty="0">
                <a:effectLst/>
                <a:latin typeface="Times New Roman" panose="02020603050405020304" pitchFamily="18" charset="0"/>
                <a:ea typeface="宋体" panose="02010600030101010101" pitchFamily="2" charset="-122"/>
              </a:rPr>
              <a:t>Output </a:t>
            </a:r>
            <a:r>
              <a:rPr lang="en-US" sz="2800" b="1" kern="100" dirty="0">
                <a:latin typeface="Times New Roman" panose="02020603050405020304" pitchFamily="18" charset="0"/>
                <a:ea typeface="宋体" panose="02010600030101010101" pitchFamily="2" charset="-122"/>
              </a:rPr>
              <a:t>T</a:t>
            </a:r>
            <a:r>
              <a:rPr lang="en-US" sz="2800" b="1" kern="100" dirty="0">
                <a:effectLst/>
                <a:latin typeface="Times New Roman" panose="02020603050405020304" pitchFamily="18" charset="0"/>
                <a:ea typeface="宋体" panose="02010600030101010101" pitchFamily="2" charset="-122"/>
              </a:rPr>
              <a:t>ree</a:t>
            </a:r>
            <a:endParaRPr lang="en-US" sz="2800" dirty="0"/>
          </a:p>
        </p:txBody>
      </p:sp>
    </p:spTree>
    <p:extLst>
      <p:ext uri="{BB962C8B-B14F-4D97-AF65-F5344CB8AC3E}">
        <p14:creationId xmlns:p14="http://schemas.microsoft.com/office/powerpoint/2010/main" val="213572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C1A84C-1DA6-4685-8321-E5DAF71C8C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9830" y="802104"/>
            <a:ext cx="10198769" cy="5710991"/>
          </a:xfrm>
          <a:prstGeom prst="rect">
            <a:avLst/>
          </a:prstGeom>
          <a:noFill/>
          <a:ln>
            <a:noFill/>
          </a:ln>
        </p:spPr>
      </p:pic>
      <p:sp>
        <p:nvSpPr>
          <p:cNvPr id="4" name="TextBox 3">
            <a:extLst>
              <a:ext uri="{FF2B5EF4-FFF2-40B4-BE49-F238E27FC236}">
                <a16:creationId xmlns:a16="http://schemas.microsoft.com/office/drawing/2014/main" id="{036D4449-D2FE-4AD5-888C-E381E1EA6692}"/>
              </a:ext>
            </a:extLst>
          </p:cNvPr>
          <p:cNvSpPr txBox="1"/>
          <p:nvPr/>
        </p:nvSpPr>
        <p:spPr>
          <a:xfrm>
            <a:off x="2967790" y="88231"/>
            <a:ext cx="6737684" cy="523220"/>
          </a:xfrm>
          <a:prstGeom prst="rect">
            <a:avLst/>
          </a:prstGeom>
          <a:noFill/>
        </p:spPr>
        <p:txBody>
          <a:bodyPr wrap="square">
            <a:spAutoFit/>
          </a:bodyPr>
          <a:lstStyle/>
          <a:p>
            <a:r>
              <a:rPr lang="en-US" sz="2800" b="1" kern="100" dirty="0">
                <a:effectLst/>
                <a:latin typeface="Times New Roman" panose="02020603050405020304" pitchFamily="18" charset="0"/>
                <a:ea typeface="宋体" panose="02010600030101010101" pitchFamily="2" charset="-122"/>
              </a:rPr>
              <a:t>Money Reader - AI </a:t>
            </a:r>
            <a:r>
              <a:rPr lang="en-US" sz="2800" b="1" kern="100" dirty="0">
                <a:latin typeface="Times New Roman" panose="02020603050405020304" pitchFamily="18" charset="0"/>
                <a:ea typeface="宋体" panose="02010600030101010101" pitchFamily="2" charset="-122"/>
              </a:rPr>
              <a:t>Context Decision Table</a:t>
            </a:r>
            <a:endParaRPr lang="en-US" sz="2800" dirty="0"/>
          </a:p>
        </p:txBody>
      </p:sp>
    </p:spTree>
    <p:extLst>
      <p:ext uri="{BB962C8B-B14F-4D97-AF65-F5344CB8AC3E}">
        <p14:creationId xmlns:p14="http://schemas.microsoft.com/office/powerpoint/2010/main" val="141700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8EFBA-7293-4848-B493-6D72C7F5B15D}"/>
              </a:ext>
            </a:extLst>
          </p:cNvPr>
          <p:cNvPicPr>
            <a:picLocks noChangeAspect="1"/>
          </p:cNvPicPr>
          <p:nvPr/>
        </p:nvPicPr>
        <p:blipFill>
          <a:blip r:embed="rId2"/>
          <a:stretch>
            <a:fillRect/>
          </a:stretch>
        </p:blipFill>
        <p:spPr>
          <a:xfrm>
            <a:off x="1700462" y="426403"/>
            <a:ext cx="9694369" cy="6431597"/>
          </a:xfrm>
          <a:prstGeom prst="rect">
            <a:avLst/>
          </a:prstGeom>
        </p:spPr>
      </p:pic>
      <p:sp>
        <p:nvSpPr>
          <p:cNvPr id="5" name="TextBox 4">
            <a:extLst>
              <a:ext uri="{FF2B5EF4-FFF2-40B4-BE49-F238E27FC236}">
                <a16:creationId xmlns:a16="http://schemas.microsoft.com/office/drawing/2014/main" id="{90E2A72D-0965-4A90-8D82-B141EF396CE5}"/>
              </a:ext>
            </a:extLst>
          </p:cNvPr>
          <p:cNvSpPr txBox="1"/>
          <p:nvPr/>
        </p:nvSpPr>
        <p:spPr>
          <a:xfrm>
            <a:off x="2912623" y="57071"/>
            <a:ext cx="6737215" cy="369332"/>
          </a:xfrm>
          <a:prstGeom prst="rect">
            <a:avLst/>
          </a:prstGeom>
          <a:noFill/>
        </p:spPr>
        <p:txBody>
          <a:bodyPr wrap="square">
            <a:spAutoFit/>
          </a:bodyPr>
          <a:lstStyle/>
          <a:p>
            <a:pPr marL="228600" marR="0" indent="0" algn="ctr">
              <a:spcBef>
                <a:spcPts val="0"/>
              </a:spcBef>
              <a:spcAft>
                <a:spcPts val="0"/>
              </a:spcAft>
              <a:tabLst>
                <a:tab pos="436880" algn="l"/>
              </a:tabLst>
            </a:pP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Money Reader - Bill </a:t>
            </a:r>
            <a:r>
              <a:rPr lang="en-US" b="1" kern="100" dirty="0">
                <a:latin typeface="Times New Roman" panose="02020603050405020304" pitchFamily="18" charset="0"/>
                <a:ea typeface="宋体" panose="02010600030101010101" pitchFamily="2" charset="-122"/>
                <a:cs typeface="Times New Roman" panose="02020603050405020304" pitchFamily="18" charset="0"/>
              </a:rPr>
              <a:t>S</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tate </a:t>
            </a:r>
            <a:r>
              <a:rPr lang="en-US" b="1" kern="100" dirty="0">
                <a:latin typeface="Times New Roman" panose="02020603050405020304" pitchFamily="18" charset="0"/>
                <a:ea typeface="宋体" panose="02010600030101010101" pitchFamily="2" charset="-122"/>
                <a:cs typeface="Times New Roman" panose="02020603050405020304" pitchFamily="18" charset="0"/>
              </a:rPr>
              <a:t>D</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ecision </a:t>
            </a:r>
            <a:r>
              <a:rPr lang="en-US" b="1" kern="100" dirty="0">
                <a:latin typeface="Times New Roman" panose="02020603050405020304" pitchFamily="18" charset="0"/>
                <a:ea typeface="宋体" panose="02010600030101010101" pitchFamily="2" charset="-122"/>
                <a:cs typeface="Times New Roman" panose="02020603050405020304" pitchFamily="18" charset="0"/>
              </a:rPr>
              <a:t>T</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able (State Classification)</a:t>
            </a: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9356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8A8231-A330-4753-896C-D7399DC6181C}"/>
              </a:ext>
            </a:extLst>
          </p:cNvPr>
          <p:cNvPicPr>
            <a:picLocks noChangeAspect="1"/>
          </p:cNvPicPr>
          <p:nvPr/>
        </p:nvPicPr>
        <p:blipFill>
          <a:blip r:embed="rId2"/>
          <a:stretch>
            <a:fillRect/>
          </a:stretch>
        </p:blipFill>
        <p:spPr>
          <a:xfrm>
            <a:off x="422031" y="534572"/>
            <a:ext cx="11451101" cy="6289900"/>
          </a:xfrm>
          <a:prstGeom prst="rect">
            <a:avLst/>
          </a:prstGeom>
        </p:spPr>
      </p:pic>
      <p:sp>
        <p:nvSpPr>
          <p:cNvPr id="6" name="TextBox 5">
            <a:extLst>
              <a:ext uri="{FF2B5EF4-FFF2-40B4-BE49-F238E27FC236}">
                <a16:creationId xmlns:a16="http://schemas.microsoft.com/office/drawing/2014/main" id="{2C94DC0A-CAC3-4C7E-8C47-AFD9BD0204F2}"/>
              </a:ext>
            </a:extLst>
          </p:cNvPr>
          <p:cNvSpPr txBox="1"/>
          <p:nvPr/>
        </p:nvSpPr>
        <p:spPr>
          <a:xfrm>
            <a:off x="3081435" y="165240"/>
            <a:ext cx="6737215" cy="369332"/>
          </a:xfrm>
          <a:prstGeom prst="rect">
            <a:avLst/>
          </a:prstGeom>
          <a:noFill/>
        </p:spPr>
        <p:txBody>
          <a:bodyPr wrap="square">
            <a:spAutoFit/>
          </a:bodyPr>
          <a:lstStyle/>
          <a:p>
            <a:pPr marL="228600" marR="0" indent="0" algn="ctr">
              <a:spcBef>
                <a:spcPts val="0"/>
              </a:spcBef>
              <a:spcAft>
                <a:spcPts val="0"/>
              </a:spcAft>
              <a:tabLst>
                <a:tab pos="436880" algn="l"/>
              </a:tabLst>
            </a:pP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Money Reader - Bill </a:t>
            </a:r>
            <a:r>
              <a:rPr lang="en-US" b="1" kern="100" dirty="0">
                <a:latin typeface="Times New Roman" panose="02020603050405020304" pitchFamily="18" charset="0"/>
                <a:ea typeface="宋体" panose="02010600030101010101" pitchFamily="2" charset="-122"/>
                <a:cs typeface="Times New Roman" panose="02020603050405020304" pitchFamily="18" charset="0"/>
              </a:rPr>
              <a:t>S</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tate </a:t>
            </a:r>
            <a:r>
              <a:rPr lang="en-US" b="1" kern="100" dirty="0">
                <a:latin typeface="Times New Roman" panose="02020603050405020304" pitchFamily="18" charset="0"/>
                <a:ea typeface="宋体" panose="02010600030101010101" pitchFamily="2" charset="-122"/>
                <a:cs typeface="Times New Roman" panose="02020603050405020304" pitchFamily="18" charset="0"/>
              </a:rPr>
              <a:t>D</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ecision </a:t>
            </a:r>
            <a:r>
              <a:rPr lang="en-US" b="1" kern="100" dirty="0">
                <a:latin typeface="Times New Roman" panose="02020603050405020304" pitchFamily="18" charset="0"/>
                <a:ea typeface="宋体" panose="02010600030101010101" pitchFamily="2" charset="-122"/>
                <a:cs typeface="Times New Roman" panose="02020603050405020304" pitchFamily="18" charset="0"/>
              </a:rPr>
              <a:t>T</a:t>
            </a:r>
            <a:r>
              <a:rPr 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able (Bill Classification)</a:t>
            </a: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9609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BDC2B-87E1-46A5-AE41-6C8DAF02A0E2}"/>
              </a:ext>
            </a:extLst>
          </p:cNvPr>
          <p:cNvPicPr>
            <a:picLocks noChangeAspect="1"/>
          </p:cNvPicPr>
          <p:nvPr/>
        </p:nvPicPr>
        <p:blipFill>
          <a:blip r:embed="rId2"/>
          <a:stretch>
            <a:fillRect/>
          </a:stretch>
        </p:blipFill>
        <p:spPr>
          <a:xfrm>
            <a:off x="133350" y="1333500"/>
            <a:ext cx="11925299" cy="5201674"/>
          </a:xfrm>
          <a:prstGeom prst="rect">
            <a:avLst/>
          </a:prstGeom>
        </p:spPr>
      </p:pic>
      <p:sp>
        <p:nvSpPr>
          <p:cNvPr id="4" name="TextBox 3">
            <a:extLst>
              <a:ext uri="{FF2B5EF4-FFF2-40B4-BE49-F238E27FC236}">
                <a16:creationId xmlns:a16="http://schemas.microsoft.com/office/drawing/2014/main" id="{ECCB6B1B-344A-40D6-84C3-D45F91D1C203}"/>
              </a:ext>
            </a:extLst>
          </p:cNvPr>
          <p:cNvSpPr txBox="1"/>
          <p:nvPr/>
        </p:nvSpPr>
        <p:spPr>
          <a:xfrm>
            <a:off x="4559643" y="452571"/>
            <a:ext cx="5523470" cy="523220"/>
          </a:xfrm>
          <a:prstGeom prst="rect">
            <a:avLst/>
          </a:prstGeom>
          <a:noFill/>
        </p:spPr>
        <p:txBody>
          <a:bodyPr wrap="square">
            <a:spAutoFit/>
          </a:bodyPr>
          <a:lstStyle/>
          <a:p>
            <a:r>
              <a:rPr lang="en-US" sz="2800" b="1" kern="100" dirty="0">
                <a:effectLst/>
                <a:latin typeface="Times New Roman" panose="02020603050405020304" pitchFamily="18" charset="0"/>
                <a:ea typeface="宋体" panose="02010600030101010101" pitchFamily="2" charset="-122"/>
              </a:rPr>
              <a:t>Money Reader - 3D Decision Table</a:t>
            </a:r>
            <a:endParaRPr lang="en-US" sz="2800" dirty="0"/>
          </a:p>
        </p:txBody>
      </p:sp>
    </p:spTree>
    <p:extLst>
      <p:ext uri="{BB962C8B-B14F-4D97-AF65-F5344CB8AC3E}">
        <p14:creationId xmlns:p14="http://schemas.microsoft.com/office/powerpoint/2010/main" val="1365239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C0A083-25D0-420E-98E0-FA7BB4278813}"/>
              </a:ext>
            </a:extLst>
          </p:cNvPr>
          <p:cNvPicPr>
            <a:picLocks noChangeAspect="1"/>
          </p:cNvPicPr>
          <p:nvPr/>
        </p:nvPicPr>
        <p:blipFill>
          <a:blip r:embed="rId2"/>
          <a:stretch>
            <a:fillRect/>
          </a:stretch>
        </p:blipFill>
        <p:spPr>
          <a:xfrm>
            <a:off x="107452" y="1399389"/>
            <a:ext cx="5943242" cy="4817275"/>
          </a:xfrm>
          <a:prstGeom prst="rect">
            <a:avLst/>
          </a:prstGeom>
        </p:spPr>
      </p:pic>
      <p:pic>
        <p:nvPicPr>
          <p:cNvPr id="4" name="Picture 3">
            <a:extLst>
              <a:ext uri="{FF2B5EF4-FFF2-40B4-BE49-F238E27FC236}">
                <a16:creationId xmlns:a16="http://schemas.microsoft.com/office/drawing/2014/main" id="{233D9DD3-5F42-4A5E-966B-FBF256EA905F}"/>
              </a:ext>
            </a:extLst>
          </p:cNvPr>
          <p:cNvPicPr>
            <a:picLocks noChangeAspect="1"/>
          </p:cNvPicPr>
          <p:nvPr/>
        </p:nvPicPr>
        <p:blipFill>
          <a:blip r:embed="rId3"/>
          <a:stretch>
            <a:fillRect/>
          </a:stretch>
        </p:blipFill>
        <p:spPr>
          <a:xfrm>
            <a:off x="6141307" y="1399390"/>
            <a:ext cx="5669310" cy="4817275"/>
          </a:xfrm>
          <a:prstGeom prst="rect">
            <a:avLst/>
          </a:prstGeom>
        </p:spPr>
      </p:pic>
      <p:sp>
        <p:nvSpPr>
          <p:cNvPr id="5" name="TextBox 4">
            <a:extLst>
              <a:ext uri="{FF2B5EF4-FFF2-40B4-BE49-F238E27FC236}">
                <a16:creationId xmlns:a16="http://schemas.microsoft.com/office/drawing/2014/main" id="{1E9E0DC4-E63D-4B39-83D1-9FDD9F66F1D3}"/>
              </a:ext>
            </a:extLst>
          </p:cNvPr>
          <p:cNvSpPr txBox="1"/>
          <p:nvPr/>
        </p:nvSpPr>
        <p:spPr>
          <a:xfrm>
            <a:off x="244418" y="509424"/>
            <a:ext cx="5669310" cy="523220"/>
          </a:xfrm>
          <a:prstGeom prst="rect">
            <a:avLst/>
          </a:prstGeom>
          <a:noFill/>
        </p:spPr>
        <p:txBody>
          <a:bodyPr wrap="square">
            <a:spAutoFit/>
          </a:bodyPr>
          <a:lstStyle/>
          <a:p>
            <a:r>
              <a:rPr lang="en-US" sz="2800" b="1" dirty="0"/>
              <a:t>Money Reader - AI Test Summary</a:t>
            </a:r>
          </a:p>
        </p:txBody>
      </p:sp>
      <p:sp>
        <p:nvSpPr>
          <p:cNvPr id="7" name="TextBox 6">
            <a:extLst>
              <a:ext uri="{FF2B5EF4-FFF2-40B4-BE49-F238E27FC236}">
                <a16:creationId xmlns:a16="http://schemas.microsoft.com/office/drawing/2014/main" id="{CAB1CB68-0EB8-4BA6-B3CD-C1F772C1C42D}"/>
              </a:ext>
            </a:extLst>
          </p:cNvPr>
          <p:cNvSpPr txBox="1"/>
          <p:nvPr/>
        </p:nvSpPr>
        <p:spPr>
          <a:xfrm>
            <a:off x="6357128" y="391998"/>
            <a:ext cx="5237667" cy="954107"/>
          </a:xfrm>
          <a:prstGeom prst="rect">
            <a:avLst/>
          </a:prstGeom>
          <a:noFill/>
        </p:spPr>
        <p:txBody>
          <a:bodyPr wrap="square">
            <a:spAutoFit/>
          </a:bodyPr>
          <a:lstStyle/>
          <a:p>
            <a:pPr algn="ctr"/>
            <a:r>
              <a:rPr lang="en-US" sz="2800" b="1" dirty="0"/>
              <a:t>Summary of AI Testcases and Test Methods</a:t>
            </a:r>
            <a:r>
              <a:rPr lang="en-US" dirty="0"/>
              <a:t>.</a:t>
            </a:r>
          </a:p>
        </p:txBody>
      </p:sp>
    </p:spTree>
    <p:extLst>
      <p:ext uri="{BB962C8B-B14F-4D97-AF65-F5344CB8AC3E}">
        <p14:creationId xmlns:p14="http://schemas.microsoft.com/office/powerpoint/2010/main" val="2577449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4971" y="1465721"/>
            <a:ext cx="9114972" cy="369332"/>
          </a:xfrm>
          <a:prstGeom prst="rect">
            <a:avLst/>
          </a:prstGeom>
        </p:spPr>
        <p:txBody>
          <a:bodyPr wrap="square">
            <a:spAutoFit/>
          </a:bodyPr>
          <a:lstStyle/>
          <a:p>
            <a:r>
              <a:rPr lang="it-IT" dirty="0">
                <a:solidFill>
                  <a:srgbClr val="000000"/>
                </a:solidFill>
                <a:latin typeface="Calibri" panose="020F0502020204030204" pitchFamily="34" charset="0"/>
              </a:rPr>
              <a:t>Virtual Personal Assistant 			Google’s Allo, Apple’s Siri, Microsoft’s Cortana </a:t>
            </a:r>
          </a:p>
        </p:txBody>
      </p:sp>
      <p:sp>
        <p:nvSpPr>
          <p:cNvPr id="5" name="Rectangle 4"/>
          <p:cNvSpPr/>
          <p:nvPr/>
        </p:nvSpPr>
        <p:spPr>
          <a:xfrm>
            <a:off x="1494971" y="1938048"/>
            <a:ext cx="7571303" cy="369332"/>
          </a:xfrm>
          <a:prstGeom prst="rect">
            <a:avLst/>
          </a:prstGeom>
        </p:spPr>
        <p:txBody>
          <a:bodyPr wrap="none">
            <a:spAutoFit/>
          </a:bodyPr>
          <a:lstStyle/>
          <a:p>
            <a:r>
              <a:rPr lang="en-US" dirty="0">
                <a:solidFill>
                  <a:srgbClr val="000000"/>
                </a:solidFill>
                <a:latin typeface="Calibri" panose="020F0502020204030204" pitchFamily="34" charset="0"/>
              </a:rPr>
              <a:t>Smart Cars 				Google’s autopilot project 	</a:t>
            </a:r>
          </a:p>
        </p:txBody>
      </p:sp>
      <p:sp>
        <p:nvSpPr>
          <p:cNvPr id="6" name="Rectangle 5"/>
          <p:cNvSpPr/>
          <p:nvPr/>
        </p:nvSpPr>
        <p:spPr>
          <a:xfrm>
            <a:off x="1494970" y="2525264"/>
            <a:ext cx="8665029" cy="369332"/>
          </a:xfrm>
          <a:prstGeom prst="rect">
            <a:avLst/>
          </a:prstGeom>
        </p:spPr>
        <p:txBody>
          <a:bodyPr wrap="square">
            <a:spAutoFit/>
          </a:bodyPr>
          <a:lstStyle/>
          <a:p>
            <a:r>
              <a:rPr lang="en-US" dirty="0">
                <a:solidFill>
                  <a:srgbClr val="000000"/>
                </a:solidFill>
                <a:latin typeface="Calibri" panose="020F0502020204030204" pitchFamily="34" charset="0"/>
              </a:rPr>
              <a:t>Music and Video Recommendation systems 	YouTube, Netflix 	</a:t>
            </a:r>
          </a:p>
        </p:txBody>
      </p:sp>
      <p:sp>
        <p:nvSpPr>
          <p:cNvPr id="7" name="Rectangle 6"/>
          <p:cNvSpPr/>
          <p:nvPr/>
        </p:nvSpPr>
        <p:spPr>
          <a:xfrm>
            <a:off x="1494970" y="3112480"/>
            <a:ext cx="8494633" cy="369332"/>
          </a:xfrm>
          <a:prstGeom prst="rect">
            <a:avLst/>
          </a:prstGeom>
        </p:spPr>
        <p:txBody>
          <a:bodyPr wrap="none">
            <a:spAutoFit/>
          </a:bodyPr>
          <a:lstStyle/>
          <a:p>
            <a:r>
              <a:rPr lang="en-US" dirty="0">
                <a:solidFill>
                  <a:srgbClr val="000000"/>
                </a:solidFill>
                <a:latin typeface="Calibri" panose="020F0502020204030204" pitchFamily="34" charset="0"/>
              </a:rPr>
              <a:t>Video games 				Call of Duty, Star Craft II, FIFA Journey 	</a:t>
            </a:r>
          </a:p>
        </p:txBody>
      </p:sp>
      <p:sp>
        <p:nvSpPr>
          <p:cNvPr id="9" name="Rectangle 8"/>
          <p:cNvSpPr/>
          <p:nvPr/>
        </p:nvSpPr>
        <p:spPr>
          <a:xfrm>
            <a:off x="1494970" y="3699696"/>
            <a:ext cx="6647974" cy="369332"/>
          </a:xfrm>
          <a:prstGeom prst="rect">
            <a:avLst/>
          </a:prstGeom>
        </p:spPr>
        <p:txBody>
          <a:bodyPr wrap="none">
            <a:spAutoFit/>
          </a:bodyPr>
          <a:lstStyle/>
          <a:p>
            <a:r>
              <a:rPr lang="en-US" dirty="0">
                <a:solidFill>
                  <a:srgbClr val="000000"/>
                </a:solidFill>
                <a:latin typeface="Calibri" panose="020F0502020204030204" pitchFamily="34" charset="0"/>
              </a:rPr>
              <a:t>Prediction for Retail giants 			Amazon, Walmart 	</a:t>
            </a:r>
          </a:p>
        </p:txBody>
      </p:sp>
      <p:sp>
        <p:nvSpPr>
          <p:cNvPr id="11" name="Rectangle 10"/>
          <p:cNvSpPr/>
          <p:nvPr/>
        </p:nvSpPr>
        <p:spPr>
          <a:xfrm>
            <a:off x="1504113" y="4286912"/>
            <a:ext cx="7571303" cy="369332"/>
          </a:xfrm>
          <a:prstGeom prst="rect">
            <a:avLst/>
          </a:prstGeom>
        </p:spPr>
        <p:txBody>
          <a:bodyPr wrap="none">
            <a:spAutoFit/>
          </a:bodyPr>
          <a:lstStyle/>
          <a:p>
            <a:r>
              <a:rPr lang="en-US" dirty="0">
                <a:solidFill>
                  <a:srgbClr val="000000"/>
                </a:solidFill>
                <a:latin typeface="Calibri" panose="020F0502020204030204" pitchFamily="34" charset="0"/>
              </a:rPr>
              <a:t>Fraud Detection for Banks 			Visa, </a:t>
            </a:r>
            <a:r>
              <a:rPr lang="en-US" dirty="0" err="1">
                <a:solidFill>
                  <a:srgbClr val="000000"/>
                </a:solidFill>
                <a:latin typeface="Calibri" panose="020F0502020204030204" pitchFamily="34" charset="0"/>
              </a:rPr>
              <a:t>Mastercard</a:t>
            </a:r>
            <a:r>
              <a:rPr lang="en-US" dirty="0">
                <a:solidFill>
                  <a:srgbClr val="000000"/>
                </a:solidFill>
                <a:latin typeface="Calibri" panose="020F0502020204030204" pitchFamily="34" charset="0"/>
              </a:rPr>
              <a:t>, PayPal 	</a:t>
            </a:r>
          </a:p>
        </p:txBody>
      </p:sp>
      <p:sp>
        <p:nvSpPr>
          <p:cNvPr id="12" name="Rectangle 11"/>
          <p:cNvSpPr/>
          <p:nvPr/>
        </p:nvSpPr>
        <p:spPr>
          <a:xfrm>
            <a:off x="1504113" y="4896290"/>
            <a:ext cx="10252458" cy="369332"/>
          </a:xfrm>
          <a:prstGeom prst="rect">
            <a:avLst/>
          </a:prstGeom>
        </p:spPr>
        <p:txBody>
          <a:bodyPr wrap="square">
            <a:spAutoFit/>
          </a:bodyPr>
          <a:lstStyle/>
          <a:p>
            <a:r>
              <a:rPr lang="en-US" dirty="0">
                <a:solidFill>
                  <a:srgbClr val="000000"/>
                </a:solidFill>
                <a:latin typeface="Calibri" panose="020F0502020204030204" pitchFamily="34" charset="0"/>
              </a:rPr>
              <a:t>Customer Support 				Using </a:t>
            </a:r>
            <a:r>
              <a:rPr lang="en-US" dirty="0" err="1">
                <a:solidFill>
                  <a:srgbClr val="000000"/>
                </a:solidFill>
                <a:latin typeface="Calibri" panose="020F0502020204030204" pitchFamily="34" charset="0"/>
              </a:rPr>
              <a:t>chatbots</a:t>
            </a:r>
            <a:r>
              <a:rPr lang="en-US" dirty="0">
                <a:solidFill>
                  <a:srgbClr val="000000"/>
                </a:solidFill>
                <a:latin typeface="Calibri" panose="020F0502020204030204" pitchFamily="34" charset="0"/>
              </a:rPr>
              <a:t> to communicate, ex Lenovo.com, Dell.com 	</a:t>
            </a:r>
          </a:p>
        </p:txBody>
      </p:sp>
      <p:sp>
        <p:nvSpPr>
          <p:cNvPr id="13" name="Rectangle 12"/>
          <p:cNvSpPr/>
          <p:nvPr/>
        </p:nvSpPr>
        <p:spPr>
          <a:xfrm>
            <a:off x="1504113" y="5483506"/>
            <a:ext cx="7571303" cy="369332"/>
          </a:xfrm>
          <a:prstGeom prst="rect">
            <a:avLst/>
          </a:prstGeom>
        </p:spPr>
        <p:txBody>
          <a:bodyPr wrap="none">
            <a:spAutoFit/>
          </a:bodyPr>
          <a:lstStyle/>
          <a:p>
            <a:r>
              <a:rPr lang="en-US" dirty="0">
                <a:solidFill>
                  <a:srgbClr val="000000"/>
                </a:solidFill>
                <a:latin typeface="Calibri" panose="020F0502020204030204" pitchFamily="34" charset="0"/>
              </a:rPr>
              <a:t>Smart Home Devices 			Lights turn on as you walk 	</a:t>
            </a:r>
          </a:p>
        </p:txBody>
      </p:sp>
      <p:sp>
        <p:nvSpPr>
          <p:cNvPr id="15" name="TextBox 14"/>
          <p:cNvSpPr txBox="1"/>
          <p:nvPr/>
        </p:nvSpPr>
        <p:spPr>
          <a:xfrm>
            <a:off x="1896471" y="445979"/>
            <a:ext cx="8263528" cy="523220"/>
          </a:xfrm>
          <a:prstGeom prst="rect">
            <a:avLst/>
          </a:prstGeom>
          <a:noFill/>
        </p:spPr>
        <p:txBody>
          <a:bodyPr wrap="square" rtlCol="0">
            <a:spAutoFit/>
          </a:bodyPr>
          <a:lstStyle/>
          <a:p>
            <a:pPr algn="ctr"/>
            <a:r>
              <a:rPr lang="en-US" sz="2800" b="1" dirty="0"/>
              <a:t>Some Mobile AI System Examples</a:t>
            </a:r>
            <a:endParaRPr lang="en-US" sz="2800" b="1" dirty="0">
              <a:solidFill>
                <a:srgbClr val="FF0000"/>
              </a:solidFill>
            </a:endParaRPr>
          </a:p>
        </p:txBody>
      </p:sp>
    </p:spTree>
    <p:extLst>
      <p:ext uri="{BB962C8B-B14F-4D97-AF65-F5344CB8AC3E}">
        <p14:creationId xmlns:p14="http://schemas.microsoft.com/office/powerpoint/2010/main" val="362041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B39FD-266E-4A5C-9CF1-FD0EA0D09C13}"/>
              </a:ext>
            </a:extLst>
          </p:cNvPr>
          <p:cNvPicPr>
            <a:picLocks noChangeAspect="1"/>
          </p:cNvPicPr>
          <p:nvPr/>
        </p:nvPicPr>
        <p:blipFill>
          <a:blip r:embed="rId2"/>
          <a:stretch>
            <a:fillRect/>
          </a:stretch>
        </p:blipFill>
        <p:spPr>
          <a:xfrm>
            <a:off x="532320" y="974964"/>
            <a:ext cx="5425815" cy="4908071"/>
          </a:xfrm>
          <a:prstGeom prst="rect">
            <a:avLst/>
          </a:prstGeom>
        </p:spPr>
      </p:pic>
      <p:pic>
        <p:nvPicPr>
          <p:cNvPr id="6" name="Picture 5">
            <a:extLst>
              <a:ext uri="{FF2B5EF4-FFF2-40B4-BE49-F238E27FC236}">
                <a16:creationId xmlns:a16="http://schemas.microsoft.com/office/drawing/2014/main" id="{86A3E723-6884-4C5C-96F0-5A1BEB95B1EE}"/>
              </a:ext>
            </a:extLst>
          </p:cNvPr>
          <p:cNvPicPr>
            <a:picLocks noChangeAspect="1"/>
          </p:cNvPicPr>
          <p:nvPr/>
        </p:nvPicPr>
        <p:blipFill>
          <a:blip r:embed="rId3"/>
          <a:stretch>
            <a:fillRect/>
          </a:stretch>
        </p:blipFill>
        <p:spPr>
          <a:xfrm>
            <a:off x="6233867" y="1044406"/>
            <a:ext cx="5425815" cy="4769186"/>
          </a:xfrm>
          <a:prstGeom prst="rect">
            <a:avLst/>
          </a:prstGeom>
        </p:spPr>
      </p:pic>
      <p:sp>
        <p:nvSpPr>
          <p:cNvPr id="8" name="TextBox 7">
            <a:extLst>
              <a:ext uri="{FF2B5EF4-FFF2-40B4-BE49-F238E27FC236}">
                <a16:creationId xmlns:a16="http://schemas.microsoft.com/office/drawing/2014/main" id="{C9F0EB43-7F20-4BF2-BE5F-74BFA4E33309}"/>
              </a:ext>
            </a:extLst>
          </p:cNvPr>
          <p:cNvSpPr txBox="1"/>
          <p:nvPr/>
        </p:nvSpPr>
        <p:spPr>
          <a:xfrm>
            <a:off x="6457950" y="136465"/>
            <a:ext cx="5201729" cy="830997"/>
          </a:xfrm>
          <a:prstGeom prst="rect">
            <a:avLst/>
          </a:prstGeom>
          <a:noFill/>
        </p:spPr>
        <p:txBody>
          <a:bodyPr wrap="square">
            <a:spAutoFit/>
          </a:bodyPr>
          <a:lstStyle/>
          <a:p>
            <a:r>
              <a:rPr lang="en-US" sz="2400" dirty="0"/>
              <a:t>A Comparison of Testcase Number Designed in Each Test Method.</a:t>
            </a:r>
          </a:p>
        </p:txBody>
      </p:sp>
      <p:sp>
        <p:nvSpPr>
          <p:cNvPr id="10" name="TextBox 9">
            <a:extLst>
              <a:ext uri="{FF2B5EF4-FFF2-40B4-BE49-F238E27FC236}">
                <a16:creationId xmlns:a16="http://schemas.microsoft.com/office/drawing/2014/main" id="{EFF5392E-889D-43FE-87B8-0050961F08C1}"/>
              </a:ext>
            </a:extLst>
          </p:cNvPr>
          <p:cNvSpPr txBox="1"/>
          <p:nvPr/>
        </p:nvSpPr>
        <p:spPr>
          <a:xfrm>
            <a:off x="580424" y="149838"/>
            <a:ext cx="5329605" cy="830997"/>
          </a:xfrm>
          <a:prstGeom prst="rect">
            <a:avLst/>
          </a:prstGeom>
          <a:noFill/>
        </p:spPr>
        <p:txBody>
          <a:bodyPr wrap="square">
            <a:spAutoFit/>
          </a:bodyPr>
          <a:lstStyle/>
          <a:p>
            <a:r>
              <a:rPr lang="en-US" sz="2400" dirty="0"/>
              <a:t>Test Complexity Comparison Between Conventional Testing and AI Testing.</a:t>
            </a:r>
          </a:p>
        </p:txBody>
      </p:sp>
    </p:spTree>
    <p:extLst>
      <p:ext uri="{BB962C8B-B14F-4D97-AF65-F5344CB8AC3E}">
        <p14:creationId xmlns:p14="http://schemas.microsoft.com/office/powerpoint/2010/main" val="169658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37A24-7975-4E14-B091-2ADFA647B34A}"/>
              </a:ext>
            </a:extLst>
          </p:cNvPr>
          <p:cNvPicPr>
            <a:picLocks noChangeAspect="1"/>
          </p:cNvPicPr>
          <p:nvPr/>
        </p:nvPicPr>
        <p:blipFill>
          <a:blip r:embed="rId2"/>
          <a:stretch>
            <a:fillRect/>
          </a:stretch>
        </p:blipFill>
        <p:spPr>
          <a:xfrm>
            <a:off x="6096000" y="527539"/>
            <a:ext cx="5488975" cy="6031522"/>
          </a:xfrm>
          <a:prstGeom prst="rect">
            <a:avLst/>
          </a:prstGeom>
        </p:spPr>
      </p:pic>
      <p:pic>
        <p:nvPicPr>
          <p:cNvPr id="3" name="Picture 2">
            <a:extLst>
              <a:ext uri="{FF2B5EF4-FFF2-40B4-BE49-F238E27FC236}">
                <a16:creationId xmlns:a16="http://schemas.microsoft.com/office/drawing/2014/main" id="{FCBE4F6D-D90E-4706-AE1D-CD2693568D83}"/>
              </a:ext>
            </a:extLst>
          </p:cNvPr>
          <p:cNvPicPr>
            <a:picLocks noChangeAspect="1"/>
          </p:cNvPicPr>
          <p:nvPr/>
        </p:nvPicPr>
        <p:blipFill>
          <a:blip r:embed="rId3"/>
          <a:stretch>
            <a:fillRect/>
          </a:stretch>
        </p:blipFill>
        <p:spPr>
          <a:xfrm>
            <a:off x="439939" y="527538"/>
            <a:ext cx="5362983" cy="6031521"/>
          </a:xfrm>
          <a:prstGeom prst="rect">
            <a:avLst/>
          </a:prstGeom>
        </p:spPr>
      </p:pic>
    </p:spTree>
    <p:extLst>
      <p:ext uri="{BB962C8B-B14F-4D97-AF65-F5344CB8AC3E}">
        <p14:creationId xmlns:p14="http://schemas.microsoft.com/office/powerpoint/2010/main" val="66642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EC57CE-A18E-49D3-89F1-C32CA5DA218A}"/>
              </a:ext>
            </a:extLst>
          </p:cNvPr>
          <p:cNvPicPr>
            <a:picLocks noChangeAspect="1"/>
          </p:cNvPicPr>
          <p:nvPr/>
        </p:nvPicPr>
        <p:blipFill>
          <a:blip r:embed="rId2"/>
          <a:stretch>
            <a:fillRect/>
          </a:stretch>
        </p:blipFill>
        <p:spPr>
          <a:xfrm>
            <a:off x="951923" y="1037889"/>
            <a:ext cx="5343368" cy="2095573"/>
          </a:xfrm>
          <a:prstGeom prst="rect">
            <a:avLst/>
          </a:prstGeom>
        </p:spPr>
      </p:pic>
      <p:pic>
        <p:nvPicPr>
          <p:cNvPr id="5" name="Picture 4">
            <a:extLst>
              <a:ext uri="{FF2B5EF4-FFF2-40B4-BE49-F238E27FC236}">
                <a16:creationId xmlns:a16="http://schemas.microsoft.com/office/drawing/2014/main" id="{4002D595-C36D-4D29-A555-C57E176E91E3}"/>
              </a:ext>
            </a:extLst>
          </p:cNvPr>
          <p:cNvPicPr>
            <a:picLocks noChangeAspect="1"/>
          </p:cNvPicPr>
          <p:nvPr/>
        </p:nvPicPr>
        <p:blipFill>
          <a:blip r:embed="rId3"/>
          <a:stretch>
            <a:fillRect/>
          </a:stretch>
        </p:blipFill>
        <p:spPr>
          <a:xfrm>
            <a:off x="6684149" y="1037889"/>
            <a:ext cx="5079957" cy="2095573"/>
          </a:xfrm>
          <a:prstGeom prst="rect">
            <a:avLst/>
          </a:prstGeom>
        </p:spPr>
      </p:pic>
      <p:sp>
        <p:nvSpPr>
          <p:cNvPr id="7" name="TextBox 6">
            <a:extLst>
              <a:ext uri="{FF2B5EF4-FFF2-40B4-BE49-F238E27FC236}">
                <a16:creationId xmlns:a16="http://schemas.microsoft.com/office/drawing/2014/main" id="{54D2A7D5-2A6C-4E6D-90B0-B4E20B56023B}"/>
              </a:ext>
            </a:extLst>
          </p:cNvPr>
          <p:cNvSpPr txBox="1"/>
          <p:nvPr/>
        </p:nvSpPr>
        <p:spPr>
          <a:xfrm>
            <a:off x="1198107" y="576261"/>
            <a:ext cx="4076011" cy="400110"/>
          </a:xfrm>
          <a:prstGeom prst="rect">
            <a:avLst/>
          </a:prstGeom>
          <a:noFill/>
        </p:spPr>
        <p:txBody>
          <a:bodyPr wrap="square">
            <a:spAutoFit/>
          </a:bodyPr>
          <a:lstStyle/>
          <a:p>
            <a:pPr marL="0" marR="0" algn="ctr">
              <a:spcBef>
                <a:spcPts val="0"/>
              </a:spcBef>
              <a:spcAft>
                <a:spcPts val="0"/>
              </a:spcAft>
            </a:pPr>
            <a:r>
              <a:rPr 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Conventional General </a:t>
            </a:r>
            <a:r>
              <a:rPr lang="en-US" sz="2000" b="1" kern="100" dirty="0">
                <a:latin typeface="Times New Roman" panose="02020603050405020304" pitchFamily="18" charset="0"/>
                <a:ea typeface="宋体" panose="02010600030101010101" pitchFamily="2" charset="-122"/>
                <a:cs typeface="Times New Roman" panose="02020603050405020304" pitchFamily="18" charset="0"/>
              </a:rPr>
              <a:t>T</a:t>
            </a:r>
            <a:r>
              <a:rPr lang="en-US" sz="2000" b="1" kern="100" dirty="0">
                <a:effectLst/>
                <a:latin typeface="Times New Roman" panose="02020603050405020304" pitchFamily="18" charset="0"/>
                <a:ea typeface="宋体" panose="02010600030101010101" pitchFamily="2" charset="-122"/>
                <a:cs typeface="Times New Roman" panose="02020603050405020304" pitchFamily="18" charset="0"/>
              </a:rPr>
              <a:t>est Result</a:t>
            </a:r>
            <a:endParaRPr lang="en-US"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A8AAE5AC-CA67-411D-8169-0E028F577133}"/>
              </a:ext>
            </a:extLst>
          </p:cNvPr>
          <p:cNvSpPr txBox="1"/>
          <p:nvPr/>
        </p:nvSpPr>
        <p:spPr>
          <a:xfrm>
            <a:off x="7801971" y="525179"/>
            <a:ext cx="2844311" cy="400110"/>
          </a:xfrm>
          <a:prstGeom prst="rect">
            <a:avLst/>
          </a:prstGeom>
          <a:noFill/>
        </p:spPr>
        <p:txBody>
          <a:bodyPr wrap="square">
            <a:spAutoFit/>
          </a:bodyPr>
          <a:lstStyle/>
          <a:p>
            <a:r>
              <a:rPr lang="en-US" sz="2000" b="1" dirty="0"/>
              <a:t>AI General Test Result</a:t>
            </a:r>
          </a:p>
        </p:txBody>
      </p:sp>
      <p:pic>
        <p:nvPicPr>
          <p:cNvPr id="10" name="Picture 9">
            <a:extLst>
              <a:ext uri="{FF2B5EF4-FFF2-40B4-BE49-F238E27FC236}">
                <a16:creationId xmlns:a16="http://schemas.microsoft.com/office/drawing/2014/main" id="{B2E91781-298C-4E6C-B723-CEFA37C5365B}"/>
              </a:ext>
            </a:extLst>
          </p:cNvPr>
          <p:cNvPicPr>
            <a:picLocks noChangeAspect="1"/>
          </p:cNvPicPr>
          <p:nvPr/>
        </p:nvPicPr>
        <p:blipFill>
          <a:blip r:embed="rId4"/>
          <a:stretch>
            <a:fillRect/>
          </a:stretch>
        </p:blipFill>
        <p:spPr>
          <a:xfrm>
            <a:off x="951922" y="3194980"/>
            <a:ext cx="5343369" cy="3340067"/>
          </a:xfrm>
          <a:prstGeom prst="rect">
            <a:avLst/>
          </a:prstGeom>
        </p:spPr>
      </p:pic>
      <p:pic>
        <p:nvPicPr>
          <p:cNvPr id="11" name="Picture 10">
            <a:extLst>
              <a:ext uri="{FF2B5EF4-FFF2-40B4-BE49-F238E27FC236}">
                <a16:creationId xmlns:a16="http://schemas.microsoft.com/office/drawing/2014/main" id="{36E5BB9E-ADB3-476D-A6C2-A3D66C920F1F}"/>
              </a:ext>
            </a:extLst>
          </p:cNvPr>
          <p:cNvPicPr>
            <a:picLocks noChangeAspect="1"/>
          </p:cNvPicPr>
          <p:nvPr/>
        </p:nvPicPr>
        <p:blipFill>
          <a:blip r:embed="rId5"/>
          <a:stretch>
            <a:fillRect/>
          </a:stretch>
        </p:blipFill>
        <p:spPr>
          <a:xfrm>
            <a:off x="6684148" y="3358662"/>
            <a:ext cx="5079959" cy="3075166"/>
          </a:xfrm>
          <a:prstGeom prst="rect">
            <a:avLst/>
          </a:prstGeom>
        </p:spPr>
      </p:pic>
    </p:spTree>
    <p:extLst>
      <p:ext uri="{BB962C8B-B14F-4D97-AF65-F5344CB8AC3E}">
        <p14:creationId xmlns:p14="http://schemas.microsoft.com/office/powerpoint/2010/main" val="177355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652BAA-1FE3-40E5-9AF2-812B8988CEB1}"/>
              </a:ext>
            </a:extLst>
          </p:cNvPr>
          <p:cNvPicPr>
            <a:picLocks noChangeAspect="1"/>
          </p:cNvPicPr>
          <p:nvPr/>
        </p:nvPicPr>
        <p:blipFill>
          <a:blip r:embed="rId2"/>
          <a:stretch>
            <a:fillRect/>
          </a:stretch>
        </p:blipFill>
        <p:spPr>
          <a:xfrm>
            <a:off x="564671" y="449306"/>
            <a:ext cx="5642252" cy="5986663"/>
          </a:xfrm>
          <a:prstGeom prst="rect">
            <a:avLst/>
          </a:prstGeom>
        </p:spPr>
      </p:pic>
      <p:pic>
        <p:nvPicPr>
          <p:cNvPr id="3" name="Picture 2">
            <a:extLst>
              <a:ext uri="{FF2B5EF4-FFF2-40B4-BE49-F238E27FC236}">
                <a16:creationId xmlns:a16="http://schemas.microsoft.com/office/drawing/2014/main" id="{105ECBC1-E02D-4D93-AA3E-809731DA7A4F}"/>
              </a:ext>
            </a:extLst>
          </p:cNvPr>
          <p:cNvPicPr>
            <a:picLocks noChangeAspect="1"/>
          </p:cNvPicPr>
          <p:nvPr/>
        </p:nvPicPr>
        <p:blipFill>
          <a:blip r:embed="rId3"/>
          <a:stretch>
            <a:fillRect/>
          </a:stretch>
        </p:blipFill>
        <p:spPr>
          <a:xfrm>
            <a:off x="6206923" y="422030"/>
            <a:ext cx="5773615" cy="5986663"/>
          </a:xfrm>
          <a:prstGeom prst="rect">
            <a:avLst/>
          </a:prstGeom>
        </p:spPr>
      </p:pic>
    </p:spTree>
    <p:extLst>
      <p:ext uri="{BB962C8B-B14F-4D97-AF65-F5344CB8AC3E}">
        <p14:creationId xmlns:p14="http://schemas.microsoft.com/office/powerpoint/2010/main" val="207844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pic>
        <p:nvPicPr>
          <p:cNvPr id="10" name="Picture 9"/>
          <p:cNvPicPr>
            <a:picLocks noChangeAspect="1"/>
          </p:cNvPicPr>
          <p:nvPr/>
        </p:nvPicPr>
        <p:blipFill>
          <a:blip r:embed="rId2"/>
          <a:stretch>
            <a:fillRect/>
          </a:stretch>
        </p:blipFill>
        <p:spPr>
          <a:xfrm>
            <a:off x="462306" y="943084"/>
            <a:ext cx="11256865" cy="5914916"/>
          </a:xfrm>
          <a:prstGeom prst="rect">
            <a:avLst/>
          </a:prstGeom>
        </p:spPr>
      </p:pic>
    </p:spTree>
    <p:extLst>
      <p:ext uri="{BB962C8B-B14F-4D97-AF65-F5344CB8AC3E}">
        <p14:creationId xmlns:p14="http://schemas.microsoft.com/office/powerpoint/2010/main" val="297405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pic>
        <p:nvPicPr>
          <p:cNvPr id="8" name="Picture 7"/>
          <p:cNvPicPr>
            <a:picLocks noChangeAspect="1"/>
          </p:cNvPicPr>
          <p:nvPr/>
        </p:nvPicPr>
        <p:blipFill>
          <a:blip r:embed="rId2"/>
          <a:stretch>
            <a:fillRect/>
          </a:stretch>
        </p:blipFill>
        <p:spPr>
          <a:xfrm>
            <a:off x="6449529" y="2600385"/>
            <a:ext cx="5201376" cy="3261932"/>
          </a:xfrm>
          <a:prstGeom prst="rect">
            <a:avLst/>
          </a:prstGeom>
        </p:spPr>
      </p:pic>
      <p:pic>
        <p:nvPicPr>
          <p:cNvPr id="9" name="Picture 8"/>
          <p:cNvPicPr>
            <a:picLocks noChangeAspect="1"/>
          </p:cNvPicPr>
          <p:nvPr/>
        </p:nvPicPr>
        <p:blipFill>
          <a:blip r:embed="rId3"/>
          <a:stretch>
            <a:fillRect/>
          </a:stretch>
        </p:blipFill>
        <p:spPr>
          <a:xfrm>
            <a:off x="594589" y="3003274"/>
            <a:ext cx="5191850" cy="3102784"/>
          </a:xfrm>
          <a:prstGeom prst="rect">
            <a:avLst/>
          </a:prstGeom>
        </p:spPr>
      </p:pic>
      <p:sp>
        <p:nvSpPr>
          <p:cNvPr id="10" name="Rectangle 9"/>
          <p:cNvSpPr/>
          <p:nvPr/>
        </p:nvSpPr>
        <p:spPr>
          <a:xfrm>
            <a:off x="721198" y="1123057"/>
            <a:ext cx="6096000" cy="1477328"/>
          </a:xfrm>
          <a:prstGeom prst="rect">
            <a:avLst/>
          </a:prstGeom>
        </p:spPr>
        <p:txBody>
          <a:bodyPr>
            <a:spAutoFit/>
          </a:bodyPr>
          <a:lstStyle/>
          <a:p>
            <a:r>
              <a:rPr lang="en-US" dirty="0">
                <a:latin typeface="Cambria" panose="02040503050406030204" pitchFamily="18" charset="0"/>
              </a:rPr>
              <a:t>The following are the areas of the application that we cover:</a:t>
            </a:r>
          </a:p>
          <a:p>
            <a:r>
              <a:rPr lang="en-US" dirty="0">
                <a:latin typeface="Cambria" panose="02040503050406030204" pitchFamily="18" charset="0"/>
              </a:rPr>
              <a:t>1. Start Chat feature of Google </a:t>
            </a:r>
            <a:r>
              <a:rPr lang="en-US" dirty="0" err="1">
                <a:latin typeface="Cambria" panose="02040503050406030204" pitchFamily="18" charset="0"/>
              </a:rPr>
              <a:t>Allo</a:t>
            </a:r>
            <a:endParaRPr lang="en-US" dirty="0">
              <a:latin typeface="Cambria" panose="02040503050406030204" pitchFamily="18" charset="0"/>
            </a:endParaRPr>
          </a:p>
          <a:p>
            <a:r>
              <a:rPr lang="en-US" dirty="0">
                <a:latin typeface="Cambria" panose="02040503050406030204" pitchFamily="18" charset="0"/>
              </a:rPr>
              <a:t>2. Send Message feature of Google </a:t>
            </a:r>
            <a:r>
              <a:rPr lang="en-US" dirty="0" err="1">
                <a:latin typeface="Cambria" panose="02040503050406030204" pitchFamily="18" charset="0"/>
              </a:rPr>
              <a:t>Allo</a:t>
            </a:r>
            <a:endParaRPr lang="en-US" dirty="0">
              <a:latin typeface="Cambria" panose="02040503050406030204" pitchFamily="18" charset="0"/>
            </a:endParaRPr>
          </a:p>
          <a:p>
            <a:r>
              <a:rPr lang="en-US" dirty="0">
                <a:latin typeface="Cambria" panose="02040503050406030204" pitchFamily="18" charset="0"/>
              </a:rPr>
              <a:t>3. QR code feature of Google </a:t>
            </a:r>
            <a:r>
              <a:rPr lang="en-US" dirty="0" err="1">
                <a:latin typeface="Cambria" panose="02040503050406030204" pitchFamily="18" charset="0"/>
              </a:rPr>
              <a:t>Allo</a:t>
            </a:r>
            <a:endParaRPr lang="en-US" dirty="0">
              <a:latin typeface="Cambria" panose="02040503050406030204" pitchFamily="18" charset="0"/>
            </a:endParaRPr>
          </a:p>
          <a:p>
            <a:r>
              <a:rPr lang="en-US" dirty="0">
                <a:latin typeface="Cambria" panose="02040503050406030204" pitchFamily="18" charset="0"/>
              </a:rPr>
              <a:t>4. Chat Setting feature of Google </a:t>
            </a:r>
            <a:r>
              <a:rPr lang="en-US" dirty="0" err="1">
                <a:latin typeface="Cambria" panose="02040503050406030204" pitchFamily="18" charset="0"/>
              </a:rPr>
              <a:t>Allo</a:t>
            </a:r>
            <a:endParaRPr lang="en-US" dirty="0"/>
          </a:p>
        </p:txBody>
      </p:sp>
    </p:spTree>
    <p:extLst>
      <p:ext uri="{BB962C8B-B14F-4D97-AF65-F5344CB8AC3E}">
        <p14:creationId xmlns:p14="http://schemas.microsoft.com/office/powerpoint/2010/main" val="343259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pic>
        <p:nvPicPr>
          <p:cNvPr id="2" name="Picture 1"/>
          <p:cNvPicPr>
            <a:picLocks noChangeAspect="1"/>
          </p:cNvPicPr>
          <p:nvPr/>
        </p:nvPicPr>
        <p:blipFill>
          <a:blip r:embed="rId2"/>
          <a:stretch>
            <a:fillRect/>
          </a:stretch>
        </p:blipFill>
        <p:spPr>
          <a:xfrm>
            <a:off x="392893" y="967267"/>
            <a:ext cx="11407221" cy="5673019"/>
          </a:xfrm>
          <a:prstGeom prst="rect">
            <a:avLst/>
          </a:prstGeom>
        </p:spPr>
      </p:pic>
    </p:spTree>
    <p:extLst>
      <p:ext uri="{BB962C8B-B14F-4D97-AF65-F5344CB8AC3E}">
        <p14:creationId xmlns:p14="http://schemas.microsoft.com/office/powerpoint/2010/main" val="1932720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pic>
        <p:nvPicPr>
          <p:cNvPr id="6" name="Picture 5"/>
          <p:cNvPicPr>
            <a:picLocks noChangeAspect="1"/>
          </p:cNvPicPr>
          <p:nvPr/>
        </p:nvPicPr>
        <p:blipFill>
          <a:blip r:embed="rId2"/>
          <a:stretch>
            <a:fillRect/>
          </a:stretch>
        </p:blipFill>
        <p:spPr>
          <a:xfrm>
            <a:off x="4564932" y="1197842"/>
            <a:ext cx="3739675" cy="5118552"/>
          </a:xfrm>
          <a:prstGeom prst="rect">
            <a:avLst/>
          </a:prstGeom>
        </p:spPr>
      </p:pic>
      <p:pic>
        <p:nvPicPr>
          <p:cNvPr id="7" name="Picture 6"/>
          <p:cNvPicPr>
            <a:picLocks noChangeAspect="1"/>
          </p:cNvPicPr>
          <p:nvPr/>
        </p:nvPicPr>
        <p:blipFill>
          <a:blip r:embed="rId3"/>
          <a:stretch>
            <a:fillRect/>
          </a:stretch>
        </p:blipFill>
        <p:spPr>
          <a:xfrm>
            <a:off x="543047" y="1296317"/>
            <a:ext cx="3927815" cy="5118552"/>
          </a:xfrm>
          <a:prstGeom prst="rect">
            <a:avLst/>
          </a:prstGeom>
        </p:spPr>
      </p:pic>
      <p:pic>
        <p:nvPicPr>
          <p:cNvPr id="8" name="Picture 7"/>
          <p:cNvPicPr>
            <a:picLocks noChangeAspect="1"/>
          </p:cNvPicPr>
          <p:nvPr/>
        </p:nvPicPr>
        <p:blipFill>
          <a:blip r:embed="rId4"/>
          <a:stretch>
            <a:fillRect/>
          </a:stretch>
        </p:blipFill>
        <p:spPr>
          <a:xfrm>
            <a:off x="8304607" y="1197842"/>
            <a:ext cx="3835791" cy="5118552"/>
          </a:xfrm>
          <a:prstGeom prst="rect">
            <a:avLst/>
          </a:prstGeom>
        </p:spPr>
      </p:pic>
    </p:spTree>
    <p:extLst>
      <p:ext uri="{BB962C8B-B14F-4D97-AF65-F5344CB8AC3E}">
        <p14:creationId xmlns:p14="http://schemas.microsoft.com/office/powerpoint/2010/main" val="34811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pic>
        <p:nvPicPr>
          <p:cNvPr id="5" name="Picture 4"/>
          <p:cNvPicPr>
            <a:picLocks noChangeAspect="1"/>
          </p:cNvPicPr>
          <p:nvPr/>
        </p:nvPicPr>
        <p:blipFill>
          <a:blip r:embed="rId2"/>
          <a:stretch>
            <a:fillRect/>
          </a:stretch>
        </p:blipFill>
        <p:spPr>
          <a:xfrm>
            <a:off x="514863" y="1029917"/>
            <a:ext cx="3677309" cy="5382243"/>
          </a:xfrm>
          <a:prstGeom prst="rect">
            <a:avLst/>
          </a:prstGeom>
        </p:spPr>
      </p:pic>
      <p:sp>
        <p:nvSpPr>
          <p:cNvPr id="6" name="Rectangle 5"/>
          <p:cNvSpPr/>
          <p:nvPr/>
        </p:nvSpPr>
        <p:spPr>
          <a:xfrm>
            <a:off x="4412565" y="904882"/>
            <a:ext cx="3901441" cy="5632311"/>
          </a:xfrm>
          <a:prstGeom prst="rect">
            <a:avLst/>
          </a:prstGeom>
        </p:spPr>
        <p:txBody>
          <a:bodyPr wrap="square">
            <a:spAutoFit/>
          </a:bodyPr>
          <a:lstStyle/>
          <a:p>
            <a:r>
              <a:rPr lang="en-US" i="1" dirty="0">
                <a:latin typeface="Cambria-Italic"/>
              </a:rPr>
              <a:t>Explanation:</a:t>
            </a:r>
          </a:p>
          <a:p>
            <a:endParaRPr lang="en-US" i="1" dirty="0">
              <a:latin typeface="Cambria-Italic"/>
            </a:endParaRPr>
          </a:p>
          <a:p>
            <a:r>
              <a:rPr lang="en-US" dirty="0">
                <a:latin typeface="Cambria" panose="02040503050406030204" pitchFamily="18" charset="0"/>
              </a:rPr>
              <a:t>In this chat, we see 1 person asking another how he is doing and other telling him that he punched a guy in face. When first person responded with </a:t>
            </a:r>
            <a:r>
              <a:rPr lang="en-US" i="1" dirty="0" err="1">
                <a:latin typeface="Cambria-Italic"/>
              </a:rPr>
              <a:t>Pelea</a:t>
            </a:r>
            <a:r>
              <a:rPr lang="en-US" i="1" dirty="0">
                <a:latin typeface="Cambria-Italic"/>
              </a:rPr>
              <a:t>! </a:t>
            </a:r>
            <a:r>
              <a:rPr lang="en-US" dirty="0">
                <a:latin typeface="Cambria" panose="02040503050406030204" pitchFamily="18" charset="0"/>
              </a:rPr>
              <a:t>, we expected to see something related to fight, but only one suggestion was relevant. We considered it a fail for 2 reason, first being just one relevant suggestion and other one is that it gave 2 similar suggestion, which should not be the case.</a:t>
            </a:r>
          </a:p>
          <a:p>
            <a:endParaRPr lang="en-US" dirty="0">
              <a:latin typeface="Cambria" panose="02040503050406030204" pitchFamily="18" charset="0"/>
            </a:endParaRPr>
          </a:p>
          <a:p>
            <a:r>
              <a:rPr lang="en-US" dirty="0">
                <a:latin typeface="Cambria" panose="02040503050406030204" pitchFamily="18" charset="0"/>
              </a:rPr>
              <a:t>Reason for not enough relevant suggestion could be that AI was not trained enough for Spanish which we could see with so many test getting failed.</a:t>
            </a:r>
            <a:endParaRPr lang="en-US" dirty="0"/>
          </a:p>
        </p:txBody>
      </p:sp>
      <p:pic>
        <p:nvPicPr>
          <p:cNvPr id="7" name="Shape 247"/>
          <p:cNvPicPr preferRelativeResize="0"/>
          <p:nvPr/>
        </p:nvPicPr>
        <p:blipFill rotWithShape="1">
          <a:blip r:embed="rId3">
            <a:alphaModFix/>
          </a:blip>
          <a:srcRect t="9240" b="18227"/>
          <a:stretch/>
        </p:blipFill>
        <p:spPr>
          <a:xfrm>
            <a:off x="8314005" y="1029917"/>
            <a:ext cx="3601329" cy="5382243"/>
          </a:xfrm>
          <a:prstGeom prst="rect">
            <a:avLst/>
          </a:prstGeom>
          <a:noFill/>
          <a:ln>
            <a:noFill/>
          </a:ln>
        </p:spPr>
      </p:pic>
    </p:spTree>
    <p:extLst>
      <p:ext uri="{BB962C8B-B14F-4D97-AF65-F5344CB8AC3E}">
        <p14:creationId xmlns:p14="http://schemas.microsoft.com/office/powerpoint/2010/main" val="1850268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sp>
        <p:nvSpPr>
          <p:cNvPr id="6" name="Shape 227"/>
          <p:cNvSpPr txBox="1">
            <a:spLocks/>
          </p:cNvSpPr>
          <p:nvPr/>
        </p:nvSpPr>
        <p:spPr>
          <a:xfrm>
            <a:off x="2337889" y="699041"/>
            <a:ext cx="7505700" cy="471046"/>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t>AI Testing - Results</a:t>
            </a:r>
          </a:p>
        </p:txBody>
      </p:sp>
      <p:pic>
        <p:nvPicPr>
          <p:cNvPr id="8" name="Shape 228"/>
          <p:cNvPicPr preferRelativeResize="0"/>
          <p:nvPr/>
        </p:nvPicPr>
        <p:blipFill>
          <a:blip r:embed="rId2">
            <a:alphaModFix/>
          </a:blip>
          <a:stretch>
            <a:fillRect/>
          </a:stretch>
        </p:blipFill>
        <p:spPr>
          <a:xfrm>
            <a:off x="328581" y="1458684"/>
            <a:ext cx="5593918" cy="4985657"/>
          </a:xfrm>
          <a:prstGeom prst="rect">
            <a:avLst/>
          </a:prstGeom>
          <a:noFill/>
          <a:ln>
            <a:noFill/>
          </a:ln>
        </p:spPr>
      </p:pic>
      <p:pic>
        <p:nvPicPr>
          <p:cNvPr id="9" name="Shape 229"/>
          <p:cNvPicPr preferRelativeResize="0"/>
          <p:nvPr/>
        </p:nvPicPr>
        <p:blipFill>
          <a:blip r:embed="rId3">
            <a:alphaModFix/>
          </a:blip>
          <a:stretch>
            <a:fillRect/>
          </a:stretch>
        </p:blipFill>
        <p:spPr>
          <a:xfrm>
            <a:off x="6090739" y="1458685"/>
            <a:ext cx="5622290" cy="4985657"/>
          </a:xfrm>
          <a:prstGeom prst="rect">
            <a:avLst/>
          </a:prstGeom>
          <a:noFill/>
          <a:ln>
            <a:noFill/>
          </a:ln>
        </p:spPr>
      </p:pic>
    </p:spTree>
    <p:extLst>
      <p:ext uri="{BB962C8B-B14F-4D97-AF65-F5344CB8AC3E}">
        <p14:creationId xmlns:p14="http://schemas.microsoft.com/office/powerpoint/2010/main" val="34620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77D40F-CC7D-44E0-A4A0-63EC74F469AB}"/>
              </a:ext>
            </a:extLst>
          </p:cNvPr>
          <p:cNvSpPr/>
          <p:nvPr/>
        </p:nvSpPr>
        <p:spPr>
          <a:xfrm>
            <a:off x="1635176" y="135594"/>
            <a:ext cx="9116598" cy="584775"/>
          </a:xfrm>
          <a:prstGeom prst="rect">
            <a:avLst/>
          </a:prstGeom>
        </p:spPr>
        <p:txBody>
          <a:bodyPr wrap="none">
            <a:spAutoFit/>
          </a:bodyPr>
          <a:lstStyle/>
          <a:p>
            <a:r>
              <a:rPr lang="en-US" altLang="zh-CN" sz="3200" b="1" dirty="0"/>
              <a:t>AI</a:t>
            </a:r>
            <a:r>
              <a:rPr lang="zh-CN" altLang="en-US" sz="3200" b="1" dirty="0"/>
              <a:t> </a:t>
            </a:r>
            <a:r>
              <a:rPr lang="en-US" altLang="zh-CN" sz="3200" b="1" dirty="0"/>
              <a:t>Software Testing – Case Study I – Tell Me Age</a:t>
            </a:r>
            <a:endParaRPr lang="zh-CN" altLang="en-US" sz="3200" b="1" dirty="0"/>
          </a:p>
        </p:txBody>
      </p:sp>
      <p:pic>
        <p:nvPicPr>
          <p:cNvPr id="5" name="Picture 4"/>
          <p:cNvPicPr>
            <a:picLocks noChangeAspect="1"/>
          </p:cNvPicPr>
          <p:nvPr/>
        </p:nvPicPr>
        <p:blipFill>
          <a:blip r:embed="rId2"/>
          <a:stretch>
            <a:fillRect/>
          </a:stretch>
        </p:blipFill>
        <p:spPr>
          <a:xfrm>
            <a:off x="337900" y="944303"/>
            <a:ext cx="11288043" cy="5913697"/>
          </a:xfrm>
          <a:prstGeom prst="rect">
            <a:avLst/>
          </a:prstGeom>
        </p:spPr>
      </p:pic>
    </p:spTree>
    <p:extLst>
      <p:ext uri="{BB962C8B-B14F-4D97-AF65-F5344CB8AC3E}">
        <p14:creationId xmlns:p14="http://schemas.microsoft.com/office/powerpoint/2010/main" val="1221837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sp>
        <p:nvSpPr>
          <p:cNvPr id="6" name="Shape 227"/>
          <p:cNvSpPr txBox="1">
            <a:spLocks/>
          </p:cNvSpPr>
          <p:nvPr/>
        </p:nvSpPr>
        <p:spPr>
          <a:xfrm>
            <a:off x="2337889" y="699041"/>
            <a:ext cx="7505700" cy="471046"/>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t>AI Testing Model</a:t>
            </a:r>
          </a:p>
        </p:txBody>
      </p:sp>
      <p:pic>
        <p:nvPicPr>
          <p:cNvPr id="5" name="Picture 4"/>
          <p:cNvPicPr>
            <a:picLocks noChangeAspect="1"/>
          </p:cNvPicPr>
          <p:nvPr/>
        </p:nvPicPr>
        <p:blipFill>
          <a:blip r:embed="rId2"/>
          <a:stretch>
            <a:fillRect/>
          </a:stretch>
        </p:blipFill>
        <p:spPr>
          <a:xfrm>
            <a:off x="828176" y="1363107"/>
            <a:ext cx="10525125" cy="5024993"/>
          </a:xfrm>
          <a:prstGeom prst="rect">
            <a:avLst/>
          </a:prstGeom>
        </p:spPr>
      </p:pic>
    </p:spTree>
    <p:extLst>
      <p:ext uri="{BB962C8B-B14F-4D97-AF65-F5344CB8AC3E}">
        <p14:creationId xmlns:p14="http://schemas.microsoft.com/office/powerpoint/2010/main" val="106872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sp>
        <p:nvSpPr>
          <p:cNvPr id="6" name="Shape 227"/>
          <p:cNvSpPr txBox="1">
            <a:spLocks/>
          </p:cNvSpPr>
          <p:nvPr/>
        </p:nvSpPr>
        <p:spPr>
          <a:xfrm>
            <a:off x="2337889" y="699041"/>
            <a:ext cx="7505700" cy="471046"/>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t>AI Testing Model</a:t>
            </a:r>
          </a:p>
        </p:txBody>
      </p:sp>
      <p:pic>
        <p:nvPicPr>
          <p:cNvPr id="2" name="Picture 1"/>
          <p:cNvPicPr>
            <a:picLocks noChangeAspect="1"/>
          </p:cNvPicPr>
          <p:nvPr/>
        </p:nvPicPr>
        <p:blipFill>
          <a:blip r:embed="rId2"/>
          <a:stretch>
            <a:fillRect/>
          </a:stretch>
        </p:blipFill>
        <p:spPr>
          <a:xfrm>
            <a:off x="1679575" y="1170087"/>
            <a:ext cx="8953500" cy="5516463"/>
          </a:xfrm>
          <a:prstGeom prst="rect">
            <a:avLst/>
          </a:prstGeom>
        </p:spPr>
      </p:pic>
    </p:spTree>
    <p:extLst>
      <p:ext uri="{BB962C8B-B14F-4D97-AF65-F5344CB8AC3E}">
        <p14:creationId xmlns:p14="http://schemas.microsoft.com/office/powerpoint/2010/main" val="193449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sp>
        <p:nvSpPr>
          <p:cNvPr id="6" name="Shape 227"/>
          <p:cNvSpPr txBox="1">
            <a:spLocks/>
          </p:cNvSpPr>
          <p:nvPr/>
        </p:nvSpPr>
        <p:spPr>
          <a:xfrm>
            <a:off x="2337889" y="699041"/>
            <a:ext cx="7505700" cy="471046"/>
          </a:xfrm>
          <a:prstGeom prst="rect">
            <a:avLst/>
          </a:prstGeom>
        </p:spPr>
        <p:txBody>
          <a:bodyPr spcFirstLastPara="1" vert="horz" wrap="square" lIns="91425" tIns="91425" rIns="91425" bIns="91425"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pPr>
            <a:r>
              <a:rPr lang="en-US" sz="2400" b="1" dirty="0"/>
              <a:t>AI Testing Model</a:t>
            </a:r>
          </a:p>
        </p:txBody>
      </p:sp>
      <p:pic>
        <p:nvPicPr>
          <p:cNvPr id="8" name="Picture 7"/>
          <p:cNvPicPr>
            <a:picLocks noChangeAspect="1"/>
          </p:cNvPicPr>
          <p:nvPr/>
        </p:nvPicPr>
        <p:blipFill>
          <a:blip r:embed="rId2"/>
          <a:stretch>
            <a:fillRect/>
          </a:stretch>
        </p:blipFill>
        <p:spPr>
          <a:xfrm>
            <a:off x="5833037" y="1693307"/>
            <a:ext cx="5929811" cy="4421743"/>
          </a:xfrm>
          <a:prstGeom prst="rect">
            <a:avLst/>
          </a:prstGeom>
        </p:spPr>
      </p:pic>
      <p:grpSp>
        <p:nvGrpSpPr>
          <p:cNvPr id="10" name="Group 9"/>
          <p:cNvGrpSpPr/>
          <p:nvPr/>
        </p:nvGrpSpPr>
        <p:grpSpPr>
          <a:xfrm>
            <a:off x="423733" y="1798859"/>
            <a:ext cx="5409304" cy="4168380"/>
            <a:chOff x="423733" y="1798859"/>
            <a:chExt cx="5409304" cy="4168380"/>
          </a:xfrm>
        </p:grpSpPr>
        <p:pic>
          <p:nvPicPr>
            <p:cNvPr id="7" name="Picture 6"/>
            <p:cNvPicPr>
              <a:picLocks noChangeAspect="1"/>
            </p:cNvPicPr>
            <p:nvPr/>
          </p:nvPicPr>
          <p:blipFill>
            <a:blip r:embed="rId3"/>
            <a:stretch>
              <a:fillRect/>
            </a:stretch>
          </p:blipFill>
          <p:spPr>
            <a:xfrm>
              <a:off x="1047751" y="1798859"/>
              <a:ext cx="4785286" cy="3887340"/>
            </a:xfrm>
            <a:prstGeom prst="rect">
              <a:avLst/>
            </a:prstGeom>
          </p:spPr>
        </p:pic>
        <p:pic>
          <p:nvPicPr>
            <p:cNvPr id="9" name="Picture 8"/>
            <p:cNvPicPr>
              <a:picLocks noChangeAspect="1"/>
            </p:cNvPicPr>
            <p:nvPr/>
          </p:nvPicPr>
          <p:blipFill>
            <a:blip r:embed="rId4"/>
            <a:stretch>
              <a:fillRect/>
            </a:stretch>
          </p:blipFill>
          <p:spPr>
            <a:xfrm>
              <a:off x="423733" y="5214659"/>
              <a:ext cx="1857634" cy="752580"/>
            </a:xfrm>
            <a:prstGeom prst="rect">
              <a:avLst/>
            </a:prstGeom>
          </p:spPr>
        </p:pic>
      </p:grpSp>
    </p:spTree>
    <p:extLst>
      <p:ext uri="{BB962C8B-B14F-4D97-AF65-F5344CB8AC3E}">
        <p14:creationId xmlns:p14="http://schemas.microsoft.com/office/powerpoint/2010/main" val="366529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Photo </a:t>
            </a:r>
            <a:endParaRPr lang="en-US" sz="2800" b="1" dirty="0">
              <a:solidFill>
                <a:srgbClr val="FF0000"/>
              </a:solidFill>
            </a:endParaRPr>
          </a:p>
        </p:txBody>
      </p:sp>
      <p:pic>
        <p:nvPicPr>
          <p:cNvPr id="2" name="Picture 1"/>
          <p:cNvPicPr>
            <a:picLocks noChangeAspect="1"/>
          </p:cNvPicPr>
          <p:nvPr/>
        </p:nvPicPr>
        <p:blipFill>
          <a:blip r:embed="rId2"/>
          <a:stretch>
            <a:fillRect/>
          </a:stretch>
        </p:blipFill>
        <p:spPr>
          <a:xfrm>
            <a:off x="956608" y="819455"/>
            <a:ext cx="10268261" cy="5891717"/>
          </a:xfrm>
          <a:prstGeom prst="rect">
            <a:avLst/>
          </a:prstGeom>
        </p:spPr>
      </p:pic>
    </p:spTree>
    <p:extLst>
      <p:ext uri="{BB962C8B-B14F-4D97-AF65-F5344CB8AC3E}">
        <p14:creationId xmlns:p14="http://schemas.microsoft.com/office/powerpoint/2010/main" val="150676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Google </a:t>
            </a:r>
            <a:r>
              <a:rPr lang="en-US" sz="2800" b="1" dirty="0" err="1"/>
              <a:t>Allo</a:t>
            </a:r>
            <a:endParaRPr lang="en-US" sz="2800" b="1" dirty="0">
              <a:solidFill>
                <a:srgbClr val="FF0000"/>
              </a:solidFill>
            </a:endParaRPr>
          </a:p>
        </p:txBody>
      </p:sp>
      <p:sp>
        <p:nvSpPr>
          <p:cNvPr id="6" name="Shape 319"/>
          <p:cNvSpPr txBox="1">
            <a:spLocks/>
          </p:cNvSpPr>
          <p:nvPr/>
        </p:nvSpPr>
        <p:spPr>
          <a:xfrm>
            <a:off x="1419351" y="3824214"/>
            <a:ext cx="8803152" cy="1830998"/>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55600" algn="l">
              <a:spcBef>
                <a:spcPts val="0"/>
              </a:spcBef>
              <a:buSzPts val="2000"/>
              <a:buFont typeface="Arial" panose="020B0604020202020204" pitchFamily="34" charset="0"/>
              <a:buChar char="●"/>
            </a:pPr>
            <a:r>
              <a:rPr lang="en-US" sz="2000" dirty="0"/>
              <a:t>AI testing is more challenging than conventional testing</a:t>
            </a:r>
          </a:p>
          <a:p>
            <a:pPr marL="457200" indent="-355600" algn="l">
              <a:spcBef>
                <a:spcPts val="0"/>
              </a:spcBef>
              <a:buSzPts val="2000"/>
              <a:buFont typeface="Arial" panose="020B0604020202020204" pitchFamily="34" charset="0"/>
              <a:buChar char="●"/>
            </a:pPr>
            <a:r>
              <a:rPr lang="en-US" sz="2000" dirty="0"/>
              <a:t>Difficult to cover all possible contexts, content, external factors</a:t>
            </a:r>
          </a:p>
          <a:p>
            <a:pPr marL="457200" indent="-355600" algn="l">
              <a:spcBef>
                <a:spcPts val="0"/>
              </a:spcBef>
              <a:buSzPts val="2000"/>
              <a:buFont typeface="Arial" panose="020B0604020202020204" pitchFamily="34" charset="0"/>
              <a:buChar char="●"/>
            </a:pPr>
            <a:r>
              <a:rPr lang="en-US" sz="2000" dirty="0"/>
              <a:t>Automated data generating tool would make AI testing relatively easier to execute</a:t>
            </a:r>
          </a:p>
          <a:p>
            <a:pPr marL="457200" indent="-355600" algn="l">
              <a:spcBef>
                <a:spcPts val="0"/>
              </a:spcBef>
              <a:buSzPts val="2000"/>
              <a:buFont typeface="Arial" panose="020B0604020202020204" pitchFamily="34" charset="0"/>
              <a:buChar char="●"/>
            </a:pPr>
            <a:r>
              <a:rPr lang="en-US" sz="2000" dirty="0"/>
              <a:t>Proper training and context are the prerequisites for smart replies</a:t>
            </a:r>
          </a:p>
          <a:p>
            <a:pPr marL="457200" indent="-355600" algn="l">
              <a:spcBef>
                <a:spcPts val="0"/>
              </a:spcBef>
              <a:buSzPts val="2000"/>
              <a:buFont typeface="Arial" panose="020B0604020202020204" pitchFamily="34" charset="0"/>
              <a:buChar char="●"/>
            </a:pPr>
            <a:r>
              <a:rPr lang="en-US" sz="2000" dirty="0"/>
              <a:t>Still a long way to go for AI</a:t>
            </a:r>
          </a:p>
        </p:txBody>
      </p:sp>
      <p:sp>
        <p:nvSpPr>
          <p:cNvPr id="7" name="Shape 313"/>
          <p:cNvSpPr txBox="1">
            <a:spLocks/>
          </p:cNvSpPr>
          <p:nvPr/>
        </p:nvSpPr>
        <p:spPr>
          <a:xfrm>
            <a:off x="1419351" y="1448216"/>
            <a:ext cx="7935664" cy="1562269"/>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355600" algn="l">
              <a:spcBef>
                <a:spcPts val="0"/>
              </a:spcBef>
              <a:buSzPts val="2000"/>
              <a:buFont typeface="Arial" panose="020B0604020202020204" pitchFamily="34" charset="0"/>
              <a:buChar char="●"/>
            </a:pPr>
            <a:r>
              <a:rPr lang="en-US" sz="2000" dirty="0"/>
              <a:t>There needs to be context for smart replies to become relevant</a:t>
            </a:r>
          </a:p>
          <a:p>
            <a:pPr marL="457200" indent="-355600" algn="l">
              <a:spcBef>
                <a:spcPts val="0"/>
              </a:spcBef>
              <a:buSzPts val="2000"/>
              <a:buFont typeface="Arial" panose="020B0604020202020204" pitchFamily="34" charset="0"/>
              <a:buChar char="●"/>
            </a:pPr>
            <a:r>
              <a:rPr lang="en-US" sz="2000" dirty="0"/>
              <a:t>Smart reply takes literal meaning of Idioms</a:t>
            </a:r>
          </a:p>
          <a:p>
            <a:pPr marL="457200" indent="-355600" algn="l">
              <a:spcBef>
                <a:spcPts val="0"/>
              </a:spcBef>
              <a:buSzPts val="2000"/>
              <a:buFont typeface="Arial" panose="020B0604020202020204" pitchFamily="34" charset="0"/>
              <a:buChar char="●"/>
            </a:pPr>
            <a:r>
              <a:rPr lang="en-US" sz="2000" dirty="0" err="1"/>
              <a:t>Emojis</a:t>
            </a:r>
            <a:r>
              <a:rPr lang="en-US" sz="2000" dirty="0"/>
              <a:t> are better recognized with text attached to them</a:t>
            </a:r>
          </a:p>
          <a:p>
            <a:pPr marL="457200" indent="-355600" algn="l">
              <a:spcBef>
                <a:spcPts val="0"/>
              </a:spcBef>
              <a:buSzPts val="2000"/>
              <a:buFont typeface="Arial" panose="020B0604020202020204" pitchFamily="34" charset="0"/>
              <a:buChar char="●"/>
            </a:pPr>
            <a:r>
              <a:rPr lang="en-US" sz="2000" dirty="0"/>
              <a:t>English and Hindi had better performance than Spanish</a:t>
            </a:r>
          </a:p>
          <a:p>
            <a:pPr marL="457200" indent="-355600" algn="l">
              <a:spcBef>
                <a:spcPts val="0"/>
              </a:spcBef>
              <a:buSzPts val="2000"/>
              <a:buFont typeface="Arial" panose="020B0604020202020204" pitchFamily="34" charset="0"/>
              <a:buChar char="●"/>
            </a:pPr>
            <a:r>
              <a:rPr lang="en-US" sz="2000" dirty="0"/>
              <a:t>Onomatopoeias  are not recognized</a:t>
            </a:r>
          </a:p>
        </p:txBody>
      </p:sp>
      <p:sp>
        <p:nvSpPr>
          <p:cNvPr id="5" name="TextBox 4"/>
          <p:cNvSpPr txBox="1"/>
          <p:nvPr/>
        </p:nvSpPr>
        <p:spPr>
          <a:xfrm>
            <a:off x="1419351" y="974067"/>
            <a:ext cx="1616148" cy="369332"/>
          </a:xfrm>
          <a:prstGeom prst="rect">
            <a:avLst/>
          </a:prstGeom>
          <a:noFill/>
        </p:spPr>
        <p:txBody>
          <a:bodyPr wrap="none" rtlCol="0">
            <a:spAutoFit/>
          </a:bodyPr>
          <a:lstStyle/>
          <a:p>
            <a:r>
              <a:rPr lang="en-US" b="1" dirty="0"/>
              <a:t>Observations:</a:t>
            </a:r>
          </a:p>
        </p:txBody>
      </p:sp>
      <p:sp>
        <p:nvSpPr>
          <p:cNvPr id="10" name="TextBox 9"/>
          <p:cNvSpPr txBox="1"/>
          <p:nvPr/>
        </p:nvSpPr>
        <p:spPr>
          <a:xfrm>
            <a:off x="1419351" y="3232683"/>
            <a:ext cx="3607078" cy="369332"/>
          </a:xfrm>
          <a:prstGeom prst="rect">
            <a:avLst/>
          </a:prstGeom>
          <a:noFill/>
        </p:spPr>
        <p:txBody>
          <a:bodyPr wrap="none" rtlCol="0">
            <a:spAutoFit/>
          </a:bodyPr>
          <a:lstStyle/>
          <a:p>
            <a:r>
              <a:rPr lang="en-US" b="1" dirty="0"/>
              <a:t>Experience and Lessons Learned:</a:t>
            </a:r>
          </a:p>
        </p:txBody>
      </p:sp>
    </p:spTree>
    <p:extLst>
      <p:ext uri="{BB962C8B-B14F-4D97-AF65-F5344CB8AC3E}">
        <p14:creationId xmlns:p14="http://schemas.microsoft.com/office/powerpoint/2010/main" val="2930068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Tell Me Age</a:t>
            </a:r>
            <a:endParaRPr lang="en-US" sz="2800" b="1" dirty="0">
              <a:solidFill>
                <a:srgbClr val="FF0000"/>
              </a:solidFill>
            </a:endParaRPr>
          </a:p>
        </p:txBody>
      </p:sp>
      <p:pic>
        <p:nvPicPr>
          <p:cNvPr id="14" name="Picture 13"/>
          <p:cNvPicPr>
            <a:picLocks noChangeAspect="1"/>
          </p:cNvPicPr>
          <p:nvPr/>
        </p:nvPicPr>
        <p:blipFill>
          <a:blip r:embed="rId2"/>
          <a:stretch>
            <a:fillRect/>
          </a:stretch>
        </p:blipFill>
        <p:spPr>
          <a:xfrm>
            <a:off x="305189" y="2387602"/>
            <a:ext cx="4129488" cy="3965354"/>
          </a:xfrm>
          <a:prstGeom prst="rect">
            <a:avLst/>
          </a:prstGeom>
        </p:spPr>
      </p:pic>
      <p:pic>
        <p:nvPicPr>
          <p:cNvPr id="16" name="Picture 15"/>
          <p:cNvPicPr>
            <a:picLocks noChangeAspect="1"/>
          </p:cNvPicPr>
          <p:nvPr/>
        </p:nvPicPr>
        <p:blipFill>
          <a:blip r:embed="rId3"/>
          <a:stretch>
            <a:fillRect/>
          </a:stretch>
        </p:blipFill>
        <p:spPr>
          <a:xfrm>
            <a:off x="4434677" y="2387602"/>
            <a:ext cx="3951423" cy="3965354"/>
          </a:xfrm>
          <a:prstGeom prst="rect">
            <a:avLst/>
          </a:prstGeom>
        </p:spPr>
      </p:pic>
      <p:pic>
        <p:nvPicPr>
          <p:cNvPr id="19" name="Picture 18"/>
          <p:cNvPicPr>
            <a:picLocks noChangeAspect="1"/>
          </p:cNvPicPr>
          <p:nvPr/>
        </p:nvPicPr>
        <p:blipFill>
          <a:blip r:embed="rId4"/>
          <a:stretch>
            <a:fillRect/>
          </a:stretch>
        </p:blipFill>
        <p:spPr>
          <a:xfrm>
            <a:off x="7845430" y="971914"/>
            <a:ext cx="3933049" cy="2276793"/>
          </a:xfrm>
          <a:prstGeom prst="rect">
            <a:avLst/>
          </a:prstGeom>
        </p:spPr>
      </p:pic>
      <p:sp>
        <p:nvSpPr>
          <p:cNvPr id="20" name="TextBox 19"/>
          <p:cNvSpPr txBox="1"/>
          <p:nvPr/>
        </p:nvSpPr>
        <p:spPr>
          <a:xfrm>
            <a:off x="1533851" y="971914"/>
            <a:ext cx="4556888" cy="1200329"/>
          </a:xfrm>
          <a:prstGeom prst="rect">
            <a:avLst/>
          </a:prstGeom>
          <a:noFill/>
        </p:spPr>
        <p:txBody>
          <a:bodyPr wrap="none" rtlCol="0">
            <a:spAutoFit/>
          </a:bodyPr>
          <a:lstStyle/>
          <a:p>
            <a:r>
              <a:rPr lang="en-US" dirty="0"/>
              <a:t>Accuracy is affected by:</a:t>
            </a:r>
          </a:p>
          <a:p>
            <a:r>
              <a:rPr lang="en-US" dirty="0"/>
              <a:t>	- Lighting Condition</a:t>
            </a:r>
          </a:p>
          <a:p>
            <a:r>
              <a:rPr lang="en-US" dirty="0"/>
              <a:t>	- Personal Ware / Hair Style,…..</a:t>
            </a:r>
          </a:p>
          <a:p>
            <a:r>
              <a:rPr lang="en-US" dirty="0"/>
              <a:t>	- Background Objects in the image</a:t>
            </a:r>
          </a:p>
        </p:txBody>
      </p:sp>
    </p:spTree>
    <p:extLst>
      <p:ext uri="{BB962C8B-B14F-4D97-AF65-F5344CB8AC3E}">
        <p14:creationId xmlns:p14="http://schemas.microsoft.com/office/powerpoint/2010/main" val="929582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Tell Me Age</a:t>
            </a:r>
            <a:endParaRPr lang="en-US" sz="2800" b="1" dirty="0">
              <a:solidFill>
                <a:srgbClr val="FF0000"/>
              </a:solidFill>
            </a:endParaRPr>
          </a:p>
        </p:txBody>
      </p:sp>
      <p:pic>
        <p:nvPicPr>
          <p:cNvPr id="2" name="Picture 1"/>
          <p:cNvPicPr>
            <a:picLocks noChangeAspect="1"/>
          </p:cNvPicPr>
          <p:nvPr/>
        </p:nvPicPr>
        <p:blipFill>
          <a:blip r:embed="rId2"/>
          <a:stretch>
            <a:fillRect/>
          </a:stretch>
        </p:blipFill>
        <p:spPr>
          <a:xfrm>
            <a:off x="6248400" y="939851"/>
            <a:ext cx="3591426" cy="2819891"/>
          </a:xfrm>
          <a:prstGeom prst="rect">
            <a:avLst/>
          </a:prstGeom>
        </p:spPr>
      </p:pic>
      <p:pic>
        <p:nvPicPr>
          <p:cNvPr id="5" name="Picture 4"/>
          <p:cNvPicPr>
            <a:picLocks noChangeAspect="1"/>
          </p:cNvPicPr>
          <p:nvPr/>
        </p:nvPicPr>
        <p:blipFill>
          <a:blip r:embed="rId3"/>
          <a:stretch>
            <a:fillRect/>
          </a:stretch>
        </p:blipFill>
        <p:spPr>
          <a:xfrm>
            <a:off x="1870076" y="939851"/>
            <a:ext cx="3829553" cy="2864847"/>
          </a:xfrm>
          <a:prstGeom prst="rect">
            <a:avLst/>
          </a:prstGeom>
        </p:spPr>
      </p:pic>
      <p:pic>
        <p:nvPicPr>
          <p:cNvPr id="7" name="Picture 6"/>
          <p:cNvPicPr>
            <a:picLocks noChangeAspect="1"/>
          </p:cNvPicPr>
          <p:nvPr/>
        </p:nvPicPr>
        <p:blipFill>
          <a:blip r:embed="rId4"/>
          <a:stretch>
            <a:fillRect/>
          </a:stretch>
        </p:blipFill>
        <p:spPr>
          <a:xfrm>
            <a:off x="2803639" y="4007406"/>
            <a:ext cx="1962424" cy="2648320"/>
          </a:xfrm>
          <a:prstGeom prst="rect">
            <a:avLst/>
          </a:prstGeom>
        </p:spPr>
      </p:pic>
      <p:pic>
        <p:nvPicPr>
          <p:cNvPr id="9" name="Picture 8"/>
          <p:cNvPicPr>
            <a:picLocks noChangeAspect="1"/>
          </p:cNvPicPr>
          <p:nvPr/>
        </p:nvPicPr>
        <p:blipFill>
          <a:blip r:embed="rId5"/>
          <a:stretch>
            <a:fillRect/>
          </a:stretch>
        </p:blipFill>
        <p:spPr>
          <a:xfrm>
            <a:off x="6181716" y="4114800"/>
            <a:ext cx="3724795" cy="2457820"/>
          </a:xfrm>
          <a:prstGeom prst="rect">
            <a:avLst/>
          </a:prstGeom>
        </p:spPr>
      </p:pic>
    </p:spTree>
    <p:extLst>
      <p:ext uri="{BB962C8B-B14F-4D97-AF65-F5344CB8AC3E}">
        <p14:creationId xmlns:p14="http://schemas.microsoft.com/office/powerpoint/2010/main" val="275226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cdn.arstechnica.net/wp-content/uploads/2014/01/google-glass-glasses-640x343.jp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1958975" y="175821"/>
            <a:ext cx="8263528" cy="523220"/>
          </a:xfrm>
          <a:prstGeom prst="rect">
            <a:avLst/>
          </a:prstGeom>
          <a:noFill/>
        </p:spPr>
        <p:txBody>
          <a:bodyPr wrap="square" rtlCol="0">
            <a:spAutoFit/>
          </a:bodyPr>
          <a:lstStyle/>
          <a:p>
            <a:pPr algn="ctr"/>
            <a:r>
              <a:rPr lang="en-US" sz="2800" b="1" dirty="0"/>
              <a:t>AI System Testing – A Case Study – Tell me Age</a:t>
            </a:r>
            <a:endParaRPr lang="en-US" sz="2800" b="1" dirty="0">
              <a:solidFill>
                <a:srgbClr val="FF0000"/>
              </a:solidFill>
            </a:endParaRPr>
          </a:p>
        </p:txBody>
      </p:sp>
      <p:pic>
        <p:nvPicPr>
          <p:cNvPr id="6" name="Picture 5"/>
          <p:cNvPicPr>
            <a:picLocks noChangeAspect="1"/>
          </p:cNvPicPr>
          <p:nvPr/>
        </p:nvPicPr>
        <p:blipFill>
          <a:blip r:embed="rId2"/>
          <a:stretch>
            <a:fillRect/>
          </a:stretch>
        </p:blipFill>
        <p:spPr>
          <a:xfrm>
            <a:off x="1984375" y="990600"/>
            <a:ext cx="3410426" cy="2762636"/>
          </a:xfrm>
          <a:prstGeom prst="rect">
            <a:avLst/>
          </a:prstGeom>
        </p:spPr>
      </p:pic>
      <p:pic>
        <p:nvPicPr>
          <p:cNvPr id="8" name="Picture 7"/>
          <p:cNvPicPr>
            <a:picLocks noChangeAspect="1"/>
          </p:cNvPicPr>
          <p:nvPr/>
        </p:nvPicPr>
        <p:blipFill>
          <a:blip r:embed="rId3"/>
          <a:stretch>
            <a:fillRect/>
          </a:stretch>
        </p:blipFill>
        <p:spPr>
          <a:xfrm>
            <a:off x="6324600" y="1016000"/>
            <a:ext cx="3353268" cy="2657846"/>
          </a:xfrm>
          <a:prstGeom prst="rect">
            <a:avLst/>
          </a:prstGeom>
        </p:spPr>
      </p:pic>
      <p:pic>
        <p:nvPicPr>
          <p:cNvPr id="10" name="Picture 9"/>
          <p:cNvPicPr>
            <a:picLocks noChangeAspect="1"/>
          </p:cNvPicPr>
          <p:nvPr/>
        </p:nvPicPr>
        <p:blipFill>
          <a:blip r:embed="rId4"/>
          <a:stretch>
            <a:fillRect/>
          </a:stretch>
        </p:blipFill>
        <p:spPr>
          <a:xfrm>
            <a:off x="2038355" y="4070196"/>
            <a:ext cx="3381847" cy="2333951"/>
          </a:xfrm>
          <a:prstGeom prst="rect">
            <a:avLst/>
          </a:prstGeom>
        </p:spPr>
      </p:pic>
      <p:pic>
        <p:nvPicPr>
          <p:cNvPr id="11" name="Picture 10"/>
          <p:cNvPicPr>
            <a:picLocks noChangeAspect="1"/>
          </p:cNvPicPr>
          <p:nvPr/>
        </p:nvPicPr>
        <p:blipFill>
          <a:blip r:embed="rId5"/>
          <a:stretch>
            <a:fillRect/>
          </a:stretch>
        </p:blipFill>
        <p:spPr>
          <a:xfrm>
            <a:off x="6090739" y="4046379"/>
            <a:ext cx="3715268" cy="2381582"/>
          </a:xfrm>
          <a:prstGeom prst="rect">
            <a:avLst/>
          </a:prstGeom>
        </p:spPr>
      </p:pic>
    </p:spTree>
    <p:extLst>
      <p:ext uri="{BB962C8B-B14F-4D97-AF65-F5344CB8AC3E}">
        <p14:creationId xmlns:p14="http://schemas.microsoft.com/office/powerpoint/2010/main" val="1633582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7B3ECE-C08A-4215-9AEF-BC0E1CA812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7647" y="1544941"/>
            <a:ext cx="8727643" cy="5175114"/>
          </a:xfrm>
          <a:prstGeom prst="rect">
            <a:avLst/>
          </a:prstGeom>
          <a:noFill/>
          <a:ln>
            <a:noFill/>
          </a:ln>
        </p:spPr>
      </p:pic>
      <p:sp>
        <p:nvSpPr>
          <p:cNvPr id="4" name="TextBox 3">
            <a:extLst>
              <a:ext uri="{FF2B5EF4-FFF2-40B4-BE49-F238E27FC236}">
                <a16:creationId xmlns:a16="http://schemas.microsoft.com/office/drawing/2014/main" id="{3A4397DB-22D3-4ADF-9572-07CB71FB0360}"/>
              </a:ext>
            </a:extLst>
          </p:cNvPr>
          <p:cNvSpPr txBox="1"/>
          <p:nvPr/>
        </p:nvSpPr>
        <p:spPr>
          <a:xfrm>
            <a:off x="1287232" y="2670994"/>
            <a:ext cx="3720830" cy="523220"/>
          </a:xfrm>
          <a:prstGeom prst="rect">
            <a:avLst/>
          </a:prstGeom>
          <a:noFill/>
        </p:spPr>
        <p:txBody>
          <a:bodyPr wrap="square">
            <a:spAutoFit/>
          </a:bodyPr>
          <a:lstStyle/>
          <a:p>
            <a:pPr marL="0" marR="0" indent="0" algn="ctr">
              <a:spcBef>
                <a:spcPts val="0"/>
              </a:spcBef>
              <a:spcAft>
                <a:spcPts val="0"/>
              </a:spcAft>
              <a:tabLst>
                <a:tab pos="436880" algn="l"/>
              </a:tabLst>
            </a:pP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AI </a:t>
            </a:r>
            <a:r>
              <a:rPr lang="en-US" sz="2800" b="1" kern="100" dirty="0">
                <a:latin typeface="Times New Roman" panose="02020603050405020304" pitchFamily="18" charset="0"/>
                <a:ea typeface="宋体" panose="02010600030101010101" pitchFamily="2" charset="-122"/>
                <a:cs typeface="Times New Roman" panose="02020603050405020304" pitchFamily="18" charset="0"/>
              </a:rPr>
              <a:t>F</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unction </a:t>
            </a:r>
            <a:r>
              <a:rPr lang="en-US" sz="2800" b="1" kern="100" dirty="0">
                <a:latin typeface="Times New Roman" panose="02020603050405020304" pitchFamily="18" charset="0"/>
                <a:ea typeface="宋体" panose="02010600030101010101" pitchFamily="2" charset="-122"/>
                <a:cs typeface="Times New Roman" panose="02020603050405020304" pitchFamily="18" charset="0"/>
              </a:rPr>
              <a:t>F</a:t>
            </a:r>
            <a:r>
              <a:rPr 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eatures</a:t>
            </a:r>
            <a:endParaRPr lang="en-US" sz="2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C0D47423-C831-45A9-9FA4-8E37ACE53568}"/>
              </a:ext>
            </a:extLst>
          </p:cNvPr>
          <p:cNvSpPr txBox="1"/>
          <p:nvPr/>
        </p:nvSpPr>
        <p:spPr>
          <a:xfrm>
            <a:off x="4187976" y="381440"/>
            <a:ext cx="6646984" cy="523220"/>
          </a:xfrm>
          <a:prstGeom prst="rect">
            <a:avLst/>
          </a:prstGeom>
          <a:noFill/>
        </p:spPr>
        <p:txBody>
          <a:bodyPr wrap="square">
            <a:spAutoFit/>
          </a:bodyPr>
          <a:lstStyle/>
          <a:p>
            <a:r>
              <a:rPr lang="en-U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Testing </a:t>
            </a:r>
            <a:r>
              <a:rPr lang="en-U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LookTel</a:t>
            </a:r>
            <a:r>
              <a:rPr lang="en-U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Money Reader AI Functions</a:t>
            </a:r>
            <a:endParaRPr lang="en-US" sz="2800" b="1" dirty="0">
              <a:latin typeface="Calibri" panose="020F0502020204030204" pitchFamily="34" charset="0"/>
              <a:cs typeface="Calibri" panose="020F0502020204030204" pitchFamily="34" charset="0"/>
            </a:endParaRPr>
          </a:p>
        </p:txBody>
      </p:sp>
      <p:pic>
        <p:nvPicPr>
          <p:cNvPr id="8" name="Picture 2" descr="LookTel.com">
            <a:extLst>
              <a:ext uri="{FF2B5EF4-FFF2-40B4-BE49-F238E27FC236}">
                <a16:creationId xmlns:a16="http://schemas.microsoft.com/office/drawing/2014/main" id="{61EEB3A6-6FCD-440E-855C-69884C334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39" y="226931"/>
            <a:ext cx="2009775"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22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13169-613C-48B5-AFF5-2AA22D61B783}"/>
              </a:ext>
            </a:extLst>
          </p:cNvPr>
          <p:cNvSpPr txBox="1"/>
          <p:nvPr/>
        </p:nvSpPr>
        <p:spPr>
          <a:xfrm>
            <a:off x="575896" y="904756"/>
            <a:ext cx="11040208" cy="5509200"/>
          </a:xfrm>
          <a:prstGeom prst="rect">
            <a:avLst/>
          </a:prstGeom>
          <a:noFill/>
        </p:spPr>
        <p:txBody>
          <a:bodyPr wrap="square">
            <a:spAutoFit/>
          </a:bodyPr>
          <a:lstStyle/>
          <a:p>
            <a:pPr marL="0" marR="0" algn="just">
              <a:spcBef>
                <a:spcPts val="0"/>
              </a:spcBef>
              <a:spcAft>
                <a:spcPts val="0"/>
              </a:spcAft>
              <a:tabLst>
                <a:tab pos="436880" algn="l"/>
              </a:tabLst>
            </a:pPr>
            <a:r>
              <a:rPr lang="en-US" sz="1600" kern="100" dirty="0">
                <a:effectLst/>
                <a:latin typeface="Calibri" panose="020F0502020204030204" pitchFamily="34" charset="0"/>
                <a:ea typeface="宋体" panose="02010600030101010101" pitchFamily="2" charset="-122"/>
                <a:cs typeface="Calibri" panose="020F0502020204030204" pitchFamily="34" charset="0"/>
              </a:rPr>
              <a:t>To leverage the testing effectively in a short time, we apply some basic standard conventional testing methods to this mobile app.</a:t>
            </a:r>
          </a:p>
          <a:p>
            <a:pPr marL="0" marR="0" algn="just">
              <a:spcBef>
                <a:spcPts val="0"/>
              </a:spcBef>
              <a:spcAft>
                <a:spcPts val="0"/>
              </a:spcAft>
              <a:tabLst>
                <a:tab pos="436880" algn="l"/>
              </a:tabLst>
            </a:pPr>
            <a:r>
              <a:rPr lang="en-US" sz="1600" kern="100" dirty="0">
                <a:effectLst/>
                <a:latin typeface="Calibri" panose="020F0502020204030204" pitchFamily="34" charset="0"/>
                <a:ea typeface="宋体" panose="02010600030101010101" pitchFamily="2" charset="-122"/>
                <a:cs typeface="Calibri" panose="020F0502020204030204" pitchFamily="34" charset="0"/>
              </a:rPr>
              <a:t> </a:t>
            </a:r>
          </a:p>
          <a:p>
            <a:pPr marL="342900" marR="0" lvl="0" indent="-342900" algn="just">
              <a:spcBef>
                <a:spcPts val="0"/>
              </a:spcBef>
              <a:spcAft>
                <a:spcPts val="0"/>
              </a:spcAft>
              <a:buFont typeface="Arial" panose="020B0604020202020204" pitchFamily="34" charset="0"/>
              <a:buChar char="-"/>
              <a:tabLst>
                <a:tab pos="436880" algn="l"/>
              </a:tabLst>
            </a:pPr>
            <a:r>
              <a:rPr lang="en-US" sz="1600" b="1" kern="100" dirty="0">
                <a:effectLst/>
                <a:latin typeface="Calibri" panose="020F0502020204030204" pitchFamily="34" charset="0"/>
                <a:ea typeface="宋体" panose="02010600030101010101" pitchFamily="2" charset="-122"/>
                <a:cs typeface="Calibri" panose="020F0502020204030204" pitchFamily="34" charset="0"/>
              </a:rPr>
              <a:t>Decision Table</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pPr marL="228600" marR="0" indent="0" algn="just">
              <a:spcBef>
                <a:spcPts val="0"/>
              </a:spcBef>
              <a:spcAft>
                <a:spcPts val="0"/>
              </a:spcAft>
              <a:tabLst>
                <a:tab pos="436880" algn="l"/>
              </a:tabLst>
            </a:pPr>
            <a:r>
              <a:rPr lang="en-US" sz="1600" kern="100" dirty="0">
                <a:effectLst/>
                <a:latin typeface="Calibri" panose="020F0502020204030204" pitchFamily="34" charset="0"/>
                <a:ea typeface="宋体" panose="02010600030101010101" pitchFamily="2" charset="-122"/>
                <a:cs typeface="Calibri" panose="020F0502020204030204" pitchFamily="34" charset="0"/>
              </a:rPr>
              <a:t>Decision table testing is a kind of testing is more like a cause-effect testing. This testing will determine what kind of output will be obtained on giving various kinds of input with different kind of circumstances. Security holes can be detected in this method. The testing coverage area will be as follow: a) Checking multiple testing condition setup; b) Validate the money reader over some kinds of money material.</a:t>
            </a:r>
          </a:p>
          <a:p>
            <a:pPr marL="0" marR="0" algn="just">
              <a:spcBef>
                <a:spcPts val="0"/>
              </a:spcBef>
              <a:spcAft>
                <a:spcPts val="0"/>
              </a:spcAft>
            </a:pPr>
            <a:r>
              <a:rPr lang="en-US" sz="1600" b="1" kern="100" dirty="0">
                <a:effectLst/>
                <a:latin typeface="Calibri" panose="020F0502020204030204" pitchFamily="34" charset="0"/>
                <a:ea typeface="宋体" panose="02010600030101010101" pitchFamily="2" charset="-122"/>
                <a:cs typeface="Calibri" panose="020F0502020204030204" pitchFamily="34" charset="0"/>
              </a:rPr>
              <a:t> </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lgn="just">
              <a:spcBef>
                <a:spcPts val="0"/>
              </a:spcBef>
              <a:spcAft>
                <a:spcPts val="0"/>
              </a:spcAft>
              <a:buFont typeface="Arial" panose="020B0604020202020204" pitchFamily="34" charset="0"/>
              <a:buChar char="-"/>
              <a:tabLst>
                <a:tab pos="436880" algn="l"/>
              </a:tabLst>
            </a:pPr>
            <a:r>
              <a:rPr lang="en-US" sz="1600" b="1" kern="100" dirty="0">
                <a:effectLst/>
                <a:latin typeface="Calibri" panose="020F0502020204030204" pitchFamily="34" charset="0"/>
                <a:ea typeface="宋体" panose="02010600030101010101" pitchFamily="2" charset="-122"/>
                <a:cs typeface="Calibri" panose="020F0502020204030204" pitchFamily="34" charset="0"/>
              </a:rPr>
              <a:t>Scenario testing</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pPr marL="228600" marR="0" indent="0" algn="just">
              <a:spcBef>
                <a:spcPts val="0"/>
              </a:spcBef>
              <a:spcAft>
                <a:spcPts val="0"/>
              </a:spcAft>
            </a:pPr>
            <a:r>
              <a:rPr lang="en-US" sz="1600" kern="100" dirty="0">
                <a:effectLst/>
                <a:latin typeface="Calibri" panose="020F0502020204030204" pitchFamily="34" charset="0"/>
                <a:ea typeface="宋体" panose="02010600030101010101" pitchFamily="2" charset="-122"/>
                <a:cs typeface="Calibri" panose="020F0502020204030204" pitchFamily="34" charset="0"/>
              </a:rPr>
              <a:t>This method is helpful to go through from the beginning state to any states of product</a:t>
            </a:r>
            <a:r>
              <a:rPr lang="en-US" sz="1600" kern="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600" kern="100" dirty="0">
                <a:effectLst/>
                <a:latin typeface="Calibri" panose="020F0502020204030204" pitchFamily="34" charset="0"/>
                <a:ea typeface="宋体" panose="02010600030101010101" pitchFamily="2" charset="-122"/>
                <a:cs typeface="Calibri" panose="020F0502020204030204" pitchFamily="34" charset="0"/>
              </a:rPr>
              <a:t>without any technical view, only focus on user real experience. In this application, some test cases cannot be created by decision table or equivalence partition because it depends on testing setup and supported features on mobile, not application itself. That’s the reason why we need to use scenario. Test coverage: This method will be used in testing application on different types of supported equipment, with supported features on each, like: voice over setup, voice quality, text displaying, …</a:t>
            </a:r>
            <a:r>
              <a:rPr lang="en-US" sz="1600" b="1" kern="100" dirty="0">
                <a:effectLst/>
                <a:latin typeface="Calibri" panose="020F0502020204030204" pitchFamily="34" charset="0"/>
                <a:ea typeface="宋体" panose="02010600030101010101" pitchFamily="2" charset="-122"/>
                <a:cs typeface="Calibri" panose="020F0502020204030204" pitchFamily="34" charset="0"/>
              </a:rPr>
              <a:t> </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pPr marL="228600" marR="0" indent="0" algn="just">
              <a:spcBef>
                <a:spcPts val="0"/>
              </a:spcBef>
              <a:spcAft>
                <a:spcPts val="0"/>
              </a:spcAft>
            </a:pPr>
            <a:r>
              <a:rPr lang="en-US" sz="1600" b="1" kern="100" dirty="0">
                <a:effectLst/>
                <a:latin typeface="Calibri" panose="020F0502020204030204" pitchFamily="34" charset="0"/>
                <a:ea typeface="宋体" panose="02010600030101010101" pitchFamily="2" charset="-122"/>
                <a:cs typeface="Calibri" panose="020F0502020204030204" pitchFamily="34" charset="0"/>
              </a:rPr>
              <a:t> </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pPr marL="342900" marR="0" lvl="0" indent="-342900" algn="just">
              <a:spcBef>
                <a:spcPts val="0"/>
              </a:spcBef>
              <a:spcAft>
                <a:spcPts val="0"/>
              </a:spcAft>
              <a:buFont typeface="Arial" panose="020B0604020202020204" pitchFamily="34" charset="0"/>
              <a:buChar char="-"/>
              <a:tabLst>
                <a:tab pos="436880" algn="l"/>
              </a:tabLst>
            </a:pPr>
            <a:r>
              <a:rPr lang="en-US" sz="1600" b="1" kern="100" dirty="0">
                <a:effectLst/>
                <a:latin typeface="Calibri" panose="020F0502020204030204" pitchFamily="34" charset="0"/>
                <a:ea typeface="宋体" panose="02010600030101010101" pitchFamily="2" charset="-122"/>
                <a:cs typeface="Calibri" panose="020F0502020204030204" pitchFamily="34" charset="0"/>
              </a:rPr>
              <a:t>Equivalence partitioning </a:t>
            </a:r>
            <a:endParaRPr lang="en-US" sz="1600" kern="100" dirty="0">
              <a:effectLst/>
              <a:latin typeface="Calibri" panose="020F0502020204030204" pitchFamily="34" charset="0"/>
              <a:ea typeface="宋体" panose="02010600030101010101" pitchFamily="2" charset="-122"/>
              <a:cs typeface="Calibri" panose="020F0502020204030204" pitchFamily="34" charset="0"/>
            </a:endParaRPr>
          </a:p>
          <a:p>
            <a:r>
              <a:rPr lang="en-US" sz="1600" kern="100" dirty="0">
                <a:effectLst/>
                <a:latin typeface="Calibri" panose="020F0502020204030204" pitchFamily="34" charset="0"/>
                <a:ea typeface="宋体" panose="02010600030101010101" pitchFamily="2" charset="-122"/>
                <a:cs typeface="Calibri" panose="020F0502020204030204" pitchFamily="34" charset="0"/>
              </a:rPr>
              <a:t>The application involves in detecting the bills from many countries and each country will have different set of bills of different value. This gives us a wide range of input, further which can be partitioned into classes. From each class, a particular kind of input is chosen as given as input. This kind of testing saves the time of the tester and reduces the tester’s workload. Test coverage: This method will help us to cover testing the feature of checking money reader’s detection and voice over capabilities on some range of language system around the world. Base on some defined test methods above, we designed our test cases for each business requirement domain follow each testing technique.</a:t>
            </a:r>
            <a:endParaRPr lang="en-US" sz="16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EA3FF47-CEE7-4A2D-8EA6-5B7A1B114023}"/>
              </a:ext>
            </a:extLst>
          </p:cNvPr>
          <p:cNvSpPr txBox="1"/>
          <p:nvPr/>
        </p:nvSpPr>
        <p:spPr>
          <a:xfrm>
            <a:off x="3636352" y="259378"/>
            <a:ext cx="4919296" cy="369332"/>
          </a:xfrm>
          <a:prstGeom prst="rect">
            <a:avLst/>
          </a:prstGeom>
          <a:noFill/>
        </p:spPr>
        <p:txBody>
          <a:bodyPr wrap="square">
            <a:spAutoFit/>
          </a:bodyPr>
          <a:lstStyle/>
          <a:p>
            <a:pPr marR="0" lvl="0" algn="just">
              <a:spcBef>
                <a:spcPts val="0"/>
              </a:spcBef>
              <a:spcAft>
                <a:spcPts val="0"/>
              </a:spcAft>
            </a:pPr>
            <a:r>
              <a:rPr lang="en-US" sz="1800" b="1" kern="100" dirty="0">
                <a:effectLst/>
                <a:latin typeface="Arial" panose="020B0604020202020204" pitchFamily="34" charset="0"/>
                <a:ea typeface="宋体" panose="02010600030101010101" pitchFamily="2" charset="-122"/>
                <a:cs typeface="Times New Roman" panose="02020603050405020304" pitchFamily="18" charset="0"/>
              </a:rPr>
              <a:t>USING CONVENTIONAL TESTING METHOD</a:t>
            </a:r>
            <a:endParaRPr lang="en-US"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713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00B5E4-FFD6-4279-AD15-B5B94BC57F80}"/>
              </a:ext>
            </a:extLst>
          </p:cNvPr>
          <p:cNvPicPr>
            <a:picLocks noChangeAspect="1"/>
          </p:cNvPicPr>
          <p:nvPr/>
        </p:nvPicPr>
        <p:blipFill>
          <a:blip r:embed="rId2"/>
          <a:stretch>
            <a:fillRect/>
          </a:stretch>
        </p:blipFill>
        <p:spPr>
          <a:xfrm>
            <a:off x="6220976" y="837028"/>
            <a:ext cx="5401279" cy="5401279"/>
          </a:xfrm>
          <a:prstGeom prst="rect">
            <a:avLst/>
          </a:prstGeom>
        </p:spPr>
      </p:pic>
      <p:pic>
        <p:nvPicPr>
          <p:cNvPr id="5" name="Picture 4">
            <a:extLst>
              <a:ext uri="{FF2B5EF4-FFF2-40B4-BE49-F238E27FC236}">
                <a16:creationId xmlns:a16="http://schemas.microsoft.com/office/drawing/2014/main" id="{FBF8DBDD-69B9-47E9-9955-46F52A57439D}"/>
              </a:ext>
            </a:extLst>
          </p:cNvPr>
          <p:cNvPicPr>
            <a:picLocks noChangeAspect="1"/>
          </p:cNvPicPr>
          <p:nvPr/>
        </p:nvPicPr>
        <p:blipFill>
          <a:blip r:embed="rId3"/>
          <a:stretch>
            <a:fillRect/>
          </a:stretch>
        </p:blipFill>
        <p:spPr>
          <a:xfrm>
            <a:off x="352868" y="837029"/>
            <a:ext cx="5743132" cy="5401279"/>
          </a:xfrm>
          <a:prstGeom prst="rect">
            <a:avLst/>
          </a:prstGeom>
        </p:spPr>
      </p:pic>
    </p:spTree>
    <p:extLst>
      <p:ext uri="{BB962C8B-B14F-4D97-AF65-F5344CB8AC3E}">
        <p14:creationId xmlns:p14="http://schemas.microsoft.com/office/powerpoint/2010/main" val="517891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1062</Words>
  <Application>Microsoft Office PowerPoint</Application>
  <PresentationFormat>Widescreen</PresentationFormat>
  <Paragraphs>87</Paragraphs>
  <Slides>34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Cambria-Italic</vt:lpstr>
      <vt:lpstr>Arial</vt:lpstr>
      <vt:lpstr>Calibri</vt:lpstr>
      <vt:lpstr>Calibri Light</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Gao</dc:creator>
  <cp:lastModifiedBy>Jerry Gao</cp:lastModifiedBy>
  <cp:revision>1</cp:revision>
  <dcterms:created xsi:type="dcterms:W3CDTF">2020-10-08T19:34:09Z</dcterms:created>
  <dcterms:modified xsi:type="dcterms:W3CDTF">2020-10-08T19:35:44Z</dcterms:modified>
</cp:coreProperties>
</file>